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mf" ContentType="image/x-wmf"/>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7"/>
  </p:handoutMasterIdLst>
  <p:sldIdLst>
    <p:sldId id="256" r:id="rId3"/>
    <p:sldId id="259" r:id="rId5"/>
    <p:sldId id="284" r:id="rId6"/>
    <p:sldId id="263" r:id="rId7"/>
    <p:sldId id="306" r:id="rId8"/>
    <p:sldId id="285" r:id="rId9"/>
    <p:sldId id="309" r:id="rId10"/>
    <p:sldId id="311" r:id="rId11"/>
    <p:sldId id="286" r:id="rId12"/>
    <p:sldId id="313" r:id="rId13"/>
    <p:sldId id="341" r:id="rId14"/>
    <p:sldId id="288" r:id="rId15"/>
    <p:sldId id="368" r:id="rId16"/>
  </p:sldIdLst>
  <p:sldSz cx="9144000" cy="5143500" type="screen16x9"/>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1B4367"/>
    <a:srgbClr val="1D4865"/>
    <a:srgbClr val="1D4971"/>
    <a:srgbClr val="51B3CD"/>
    <a:srgbClr val="83C2DB"/>
    <a:srgbClr val="2980B4"/>
    <a:srgbClr val="4287C6"/>
    <a:srgbClr val="278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1" d="100"/>
          <a:sy n="101" d="100"/>
        </p:scale>
        <p:origin x="-108" y="-528"/>
      </p:cViewPr>
      <p:guideLst>
        <p:guide orient="horz" pos="1607"/>
        <p:guide pos="28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8.wmf"/><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目前，越来越多的用户在使用各种移动应用时会产生各种评论。社会心理学[3]表明，一个用户的满意度会影响其他用户的满意度。因此，对用户评论的分析非常重要。</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3"/>
            <a:ext cx="7886700" cy="435887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p:spPr>
        <p:txBody>
          <a:bodyPr/>
          <a:lstStyle>
            <a:lvl1pPr>
              <a:defRPr/>
            </a:lvl1pPr>
          </a:lstStyle>
          <a:p>
            <a:fld id="{80F42DC0-2E3F-F440-A3AA-64F0AA1F84F2}" type="datetime1">
              <a:rPr lang="zh-CN" altLang="en-US"/>
            </a:fld>
            <a:endParaRPr lang="zh-CN" altLang="en-US" sz="1400">
              <a:solidFill>
                <a:schemeClr val="tx1"/>
              </a:solidFill>
            </a:endParaRPr>
          </a:p>
        </p:txBody>
      </p:sp>
      <p:sp>
        <p:nvSpPr>
          <p:cNvPr id="4" name="页脚占位符 3"/>
          <p:cNvSpPr>
            <a:spLocks noGrp="1"/>
          </p:cNvSpPr>
          <p:nvPr>
            <p:ph type="ftr" sz="quarter" idx="11"/>
          </p:nvPr>
        </p:nvSpPr>
        <p:spPr>
          <a:xfrm>
            <a:off x="3028950" y="4767263"/>
            <a:ext cx="3086100" cy="273844"/>
          </a:xfrm>
        </p:spPr>
        <p:txBody>
          <a:bodyPr/>
          <a:lstStyle>
            <a:lvl1pPr>
              <a:defRPr/>
            </a:lvl1pPr>
          </a:lstStyle>
          <a:p>
            <a:endParaRPr lang="zh-CN" altLang="zh-CN"/>
          </a:p>
        </p:txBody>
      </p:sp>
      <p:sp>
        <p:nvSpPr>
          <p:cNvPr id="5" name="幻灯片编号占位符 4"/>
          <p:cNvSpPr>
            <a:spLocks noGrp="1"/>
          </p:cNvSpPr>
          <p:nvPr>
            <p:ph type="sldNum" sz="quarter" idx="12"/>
          </p:nvPr>
        </p:nvSpPr>
        <p:spPr>
          <a:xfrm>
            <a:off x="6457950" y="4767263"/>
            <a:ext cx="2057400" cy="273844"/>
          </a:xfrm>
        </p:spPr>
        <p:txBody>
          <a:bodyPr/>
          <a:lstStyle>
            <a:lvl1pPr>
              <a:defRPr/>
            </a:lvl1pPr>
          </a:lstStyle>
          <a:p>
            <a:fld id="{C5FC99A0-26D8-5E4B-82FB-70809BCEE9F6}" type="slidenum">
              <a:rPr lang="zh-CN" altLang="en-US"/>
            </a:fld>
            <a:endParaRPr lang="zh-CN" altLang="en-US" sz="14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8"/>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8"/>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0"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400"/>
            </a:lvl4pPr>
            <a:lvl5pPr marL="1371600" indent="0">
              <a:buNone/>
              <a:defRPr sz="1400"/>
            </a:lvl5pPr>
            <a:lvl6pPr marL="1714500" indent="0">
              <a:buNone/>
              <a:defRPr sz="1400"/>
            </a:lvl6pPr>
            <a:lvl7pPr marL="2057400" indent="0">
              <a:buNone/>
              <a:defRPr sz="1400"/>
            </a:lvl7pPr>
            <a:lvl8pPr marL="2400300" indent="0">
              <a:buNone/>
              <a:defRPr sz="1400"/>
            </a:lvl8pPr>
            <a:lvl9pPr marL="2743200" indent="0">
              <a:buNone/>
              <a:defRPr sz="14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0" y="1999034"/>
            <a:ext cx="3655181"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400"/>
            </a:lvl4pPr>
            <a:lvl5pPr marL="1371600" indent="0">
              <a:buNone/>
              <a:defRPr sz="1400"/>
            </a:lvl5pPr>
            <a:lvl6pPr marL="1714500" indent="0">
              <a:buNone/>
              <a:defRPr sz="1400"/>
            </a:lvl6pPr>
            <a:lvl7pPr marL="2057400" indent="0">
              <a:buNone/>
              <a:defRPr sz="1400"/>
            </a:lvl7pPr>
            <a:lvl8pPr marL="2400300" indent="0">
              <a:buNone/>
              <a:defRPr sz="1400"/>
            </a:lvl8pPr>
            <a:lvl9pPr marL="2743200" indent="0">
              <a:buNone/>
              <a:defRPr sz="14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1999034"/>
            <a:ext cx="3673182"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00"/>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400"/>
            </a:lvl2pPr>
            <a:lvl3pPr marL="685800" indent="0">
              <a:buNone/>
              <a:defRPr sz="1200"/>
            </a:lvl3pPr>
            <a:lvl4pPr marL="1028700" indent="0">
              <a:buNone/>
              <a:defRPr sz="1100"/>
            </a:lvl4pPr>
            <a:lvl5pPr marL="1371600" indent="0">
              <a:buNone/>
              <a:defRPr sz="1100"/>
            </a:lvl5pPr>
            <a:lvl6pPr marL="1714500" indent="0">
              <a:buNone/>
              <a:defRPr sz="1100"/>
            </a:lvl6pPr>
            <a:lvl7pPr marL="2057400" indent="0">
              <a:buNone/>
              <a:defRPr sz="1100"/>
            </a:lvl7pPr>
            <a:lvl8pPr marL="2400300" indent="0">
              <a:buNone/>
              <a:defRPr sz="1100"/>
            </a:lvl8pPr>
            <a:lvl9pPr marL="274320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3"/>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3"/>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wmf"/><Relationship Id="rId7" Type="http://schemas.openxmlformats.org/officeDocument/2006/relationships/oleObject" Target="../embeddings/oleObject4.bin"/><Relationship Id="rId6" Type="http://schemas.openxmlformats.org/officeDocument/2006/relationships/image" Target="../media/image7.wmf"/><Relationship Id="rId5" Type="http://schemas.openxmlformats.org/officeDocument/2006/relationships/oleObject" Target="../embeddings/oleObject3.bin"/><Relationship Id="rId4" Type="http://schemas.openxmlformats.org/officeDocument/2006/relationships/image" Target="../media/image6.wmf"/><Relationship Id="rId3" Type="http://schemas.openxmlformats.org/officeDocument/2006/relationships/oleObject" Target="../embeddings/oleObject2.bin"/><Relationship Id="rId2" Type="http://schemas.openxmlformats.org/officeDocument/2006/relationships/image" Target="../media/image5.emf"/><Relationship Id="rId11" Type="http://schemas.openxmlformats.org/officeDocument/2006/relationships/notesSlide" Target="../notesSlides/notesSlide7.xml"/><Relationship Id="rId10" Type="http://schemas.openxmlformats.org/officeDocument/2006/relationships/vmlDrawing" Target="../drawings/vmlDrawing1.vml"/><Relationship Id="rId1"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vmlDrawing" Target="../drawings/vmlDrawing2.vml"/><Relationship Id="rId7"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7.bin"/><Relationship Id="rId4" Type="http://schemas.openxmlformats.org/officeDocument/2006/relationships/image" Target="../media/image10.wmf"/><Relationship Id="rId3" Type="http://schemas.openxmlformats.org/officeDocument/2006/relationships/oleObject" Target="../embeddings/oleObject6.bin"/><Relationship Id="rId2" Type="http://schemas.openxmlformats.org/officeDocument/2006/relationships/image" Target="../media/image9.emf"/><Relationship Id="rId1"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2482850" y="1778635"/>
            <a:ext cx="6334760" cy="683895"/>
          </a:xfrm>
          <a:prstGeom prst="rect">
            <a:avLst/>
          </a:prstGeom>
          <a:noFill/>
        </p:spPr>
        <p:txBody>
          <a:bodyPr wrap="square" lIns="68580" tIns="34290" rIns="68580" bIns="34290" rtlCol="0">
            <a:spAutoFit/>
          </a:bodyPr>
          <a:lstStyle/>
          <a:p>
            <a:pPr algn="ctr"/>
            <a:r>
              <a:rPr lang="zh-CN" altLang="en-US" sz="2000" b="1">
                <a:solidFill>
                  <a:srgbClr val="1B4367"/>
                </a:solidFill>
                <a:cs typeface="+mn-ea"/>
                <a:sym typeface="+mn-lt"/>
              </a:rPr>
              <a:t>Joint Deep Network With Auxiliary Semantic Learnin</a:t>
            </a:r>
            <a:r>
              <a:rPr lang="en-US" altLang="zh-CN" sz="2000" b="1">
                <a:solidFill>
                  <a:srgbClr val="1B4367"/>
                </a:solidFill>
                <a:cs typeface="+mn-ea"/>
                <a:sym typeface="+mn-lt"/>
              </a:rPr>
              <a:t>g for Popular Recommendation</a:t>
            </a:r>
            <a:r>
              <a:rPr lang="zh-CN" altLang="en-US" sz="2000" b="1">
                <a:solidFill>
                  <a:srgbClr val="1B4367"/>
                </a:solidFill>
                <a:cs typeface="+mn-ea"/>
                <a:sym typeface="+mn-lt"/>
              </a:rPr>
              <a:t> </a:t>
            </a:r>
            <a:endParaRPr lang="zh-CN" altLang="en-US" sz="2000" b="1">
              <a:solidFill>
                <a:srgbClr val="1B4367"/>
              </a:solidFill>
              <a:cs typeface="+mn-ea"/>
              <a:sym typeface="+mn-lt"/>
            </a:endParaRPr>
          </a:p>
        </p:txBody>
      </p:sp>
      <p:sp>
        <p:nvSpPr>
          <p:cNvPr id="3075" name="文本框 3074"/>
          <p:cNvSpPr txBox="1"/>
          <p:nvPr/>
        </p:nvSpPr>
        <p:spPr>
          <a:xfrm>
            <a:off x="3919228" y="2811669"/>
            <a:ext cx="3461808" cy="283845"/>
          </a:xfrm>
          <a:prstGeom prst="rect">
            <a:avLst/>
          </a:prstGeom>
          <a:noFill/>
          <a:ln w="9525">
            <a:noFill/>
            <a:miter/>
          </a:ln>
          <a:effectLst/>
        </p:spPr>
        <p:txBody>
          <a:bodyPr vert="horz" wrap="square" lIns="68580" tIns="34290" rIns="68580" bIns="34290" anchor="t">
            <a:spAutoFit/>
          </a:bodyPr>
          <a:lstStyle/>
          <a:p>
            <a:pPr lvl="0" eaLnBrk="0" hangingPunct="0"/>
            <a:r>
              <a:rPr lang="zh-CN" altLang="en-US" dirty="0">
                <a:solidFill>
                  <a:schemeClr val="tx1">
                    <a:lumMod val="75000"/>
                    <a:lumOff val="25000"/>
                  </a:schemeClr>
                </a:solidFill>
                <a:cs typeface="+mn-ea"/>
                <a:sym typeface="+mn-lt"/>
              </a:rPr>
              <a:t>汇报</a:t>
            </a:r>
            <a:r>
              <a:rPr lang="zh-CN" altLang="en-US">
                <a:solidFill>
                  <a:schemeClr val="tx1">
                    <a:lumMod val="75000"/>
                    <a:lumOff val="25000"/>
                  </a:schemeClr>
                </a:solidFill>
                <a:cs typeface="+mn-ea"/>
                <a:sym typeface="+mn-lt"/>
              </a:rPr>
              <a:t>人</a:t>
            </a:r>
            <a:r>
              <a:rPr lang="zh-CN" altLang="en-US" smtClean="0">
                <a:solidFill>
                  <a:schemeClr val="tx1">
                    <a:lumMod val="75000"/>
                    <a:lumOff val="25000"/>
                  </a:schemeClr>
                </a:solidFill>
                <a:cs typeface="+mn-ea"/>
                <a:sym typeface="+mn-lt"/>
              </a:rPr>
              <a:t>：陶佳   论文来源：</a:t>
            </a:r>
            <a:r>
              <a:rPr lang="en-US" altLang="zh-CN" smtClean="0">
                <a:solidFill>
                  <a:schemeClr val="tx1">
                    <a:lumMod val="75000"/>
                    <a:lumOff val="25000"/>
                  </a:schemeClr>
                </a:solidFill>
                <a:cs typeface="+mn-ea"/>
                <a:sym typeface="+mn-lt"/>
              </a:rPr>
              <a:t>IEEE</a:t>
            </a:r>
            <a:r>
              <a:rPr lang="zh-CN" altLang="en-US" sz="1200" smtClean="0">
                <a:solidFill>
                  <a:schemeClr val="tx1">
                    <a:lumMod val="75000"/>
                    <a:lumOff val="25000"/>
                  </a:schemeClr>
                </a:solidFill>
                <a:cs typeface="+mn-ea"/>
                <a:sym typeface="+mn-lt"/>
              </a:rPr>
              <a:t>   </a:t>
            </a:r>
            <a:endParaRPr lang="zh-CN" altLang="en-US" sz="1200" dirty="0">
              <a:solidFill>
                <a:schemeClr val="tx1">
                  <a:lumMod val="75000"/>
                  <a:lumOff val="25000"/>
                </a:schemeClr>
              </a:solidFill>
              <a:cs typeface="+mn-ea"/>
              <a:sym typeface="+mn-lt"/>
            </a:endParaRPr>
          </a:p>
        </p:txBody>
      </p:sp>
      <p:pic>
        <p:nvPicPr>
          <p:cNvPr id="125" name="M01-06-0023.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7307" y="-7582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7"/>
                                        </p:tgtEl>
                                        <p:attrNameLst>
                                          <p:attrName>ppt_y</p:attrName>
                                        </p:attrNameLst>
                                      </p:cBhvr>
                                      <p:tavLst>
                                        <p:tav tm="0">
                                          <p:val>
                                            <p:strVal val="#ppt_y"/>
                                          </p:val>
                                        </p:tav>
                                        <p:tav tm="100000">
                                          <p:val>
                                            <p:strVal val="#ppt_y"/>
                                          </p:val>
                                        </p:tav>
                                      </p:tavLst>
                                    </p:anim>
                                    <p:anim calcmode="lin" valueType="num">
                                      <p:cBhvr>
                                        <p:cTn id="1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7"/>
                                        </p:tgtEl>
                                      </p:cBhvr>
                                    </p:animEffect>
                                  </p:childTnLst>
                                </p:cTn>
                              </p:par>
                            </p:childTnLst>
                          </p:cTn>
                        </p:par>
                        <p:par>
                          <p:cTn id="15" fill="hold">
                            <p:stCondLst>
                              <p:cond delay="4401"/>
                            </p:stCondLst>
                            <p:childTnLst>
                              <p:par>
                                <p:cTn id="16" presetID="12" presetClass="entr" presetSubtype="8" fill="hold" grpId="0" nodeType="after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additive="base">
                                        <p:cTn id="18" dur="500"/>
                                        <p:tgtEl>
                                          <p:spTgt spid="3075"/>
                                        </p:tgtEl>
                                        <p:attrNameLst>
                                          <p:attrName>ppt_x</p:attrName>
                                        </p:attrNameLst>
                                      </p:cBhvr>
                                      <p:tavLst>
                                        <p:tav tm="0">
                                          <p:val>
                                            <p:strVal val="#ppt_x-#ppt_w*1.125000"/>
                                          </p:val>
                                        </p:tav>
                                        <p:tav tm="100000">
                                          <p:val>
                                            <p:strVal val="#ppt_x"/>
                                          </p:val>
                                        </p:tav>
                                      </p:tavLst>
                                    </p:anim>
                                    <p:animEffect transition="in" filter="wipe(right)">
                                      <p:cBhvr>
                                        <p:cTn id="1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fill="hold" display="0">
                  <p:stCondLst>
                    <p:cond delay="indefinite"/>
                  </p:stCondLst>
                  <p:endCondLst>
                    <p:cond evt="onStopAudio" delay="0">
                      <p:tgtEl>
                        <p:sldTgt/>
                      </p:tgtEl>
                    </p:cond>
                  </p:endCondLst>
                </p:cTn>
                <p:tgtEl>
                  <p:spTgt spid="125"/>
                </p:tgtEl>
              </p:cMediaNode>
            </p:audio>
          </p:childTnLst>
        </p:cTn>
      </p:par>
    </p:tnLst>
    <p:bldLst>
      <p:bldP spid="7" grpId="0"/>
      <p:bldP spid="307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16280" y="316230"/>
            <a:ext cx="3167380" cy="329565"/>
          </a:xfrm>
          <a:prstGeom prst="rect">
            <a:avLst/>
          </a:prstGeom>
          <a:noFill/>
        </p:spPr>
        <p:txBody>
          <a:bodyPr wrap="square" lIns="68580" tIns="34290" rIns="68580" bIns="34290" rtlCol="0">
            <a:spAutoFit/>
          </a:bodyPr>
          <a:lstStyle/>
          <a:p>
            <a:pPr algn="l"/>
            <a:r>
              <a:rPr lang="en-US" altLang="zh-CN" sz="1700" b="1" dirty="0">
                <a:solidFill>
                  <a:srgbClr val="1B4367"/>
                </a:solidFill>
                <a:cs typeface="+mn-ea"/>
                <a:sym typeface="+mn-lt"/>
              </a:rPr>
              <a:t>Experiment</a:t>
            </a:r>
            <a:endParaRPr lang="zh-CN" altLang="en-US" sz="1700" b="1" dirty="0">
              <a:solidFill>
                <a:srgbClr val="1B4367"/>
              </a:solidFill>
              <a:cs typeface="+mn-ea"/>
              <a:sym typeface="+mn-lt"/>
            </a:endParaRPr>
          </a:p>
        </p:txBody>
      </p:sp>
      <p:cxnSp>
        <p:nvCxnSpPr>
          <p:cNvPr id="3" name="直接连接符 2"/>
          <p:cNvCxnSpPr/>
          <p:nvPr/>
        </p:nvCxnSpPr>
        <p:spPr>
          <a:xfrm>
            <a:off x="774478" y="657417"/>
            <a:ext cx="480259" cy="0"/>
          </a:xfrm>
          <a:prstGeom prst="line">
            <a:avLst/>
          </a:prstGeom>
          <a:ln w="9525">
            <a:solidFill>
              <a:srgbClr val="1B4367"/>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999490" y="1177290"/>
            <a:ext cx="7355205" cy="2470150"/>
          </a:xfrm>
          <a:prstGeom prst="rect">
            <a:avLst/>
          </a:prstGeom>
        </p:spPr>
      </p:pic>
    </p:spTree>
  </p:cSld>
  <p:clrMapOvr>
    <a:masterClrMapping/>
  </p:clrMapOvr>
  <p:transition spd="slow">
    <p:wipe/>
  </p:transition>
  <p:timing>
    <p:tnLst>
      <p:par>
        <p:cTn id="1" dur="indefinite" restart="never" nodeType="tmRoot"/>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16280" y="316230"/>
            <a:ext cx="3167380" cy="329565"/>
          </a:xfrm>
          <a:prstGeom prst="rect">
            <a:avLst/>
          </a:prstGeom>
          <a:noFill/>
        </p:spPr>
        <p:txBody>
          <a:bodyPr wrap="square" lIns="68580" tIns="34290" rIns="68580" bIns="34290" rtlCol="0">
            <a:spAutoFit/>
          </a:bodyPr>
          <a:lstStyle/>
          <a:p>
            <a:pPr algn="l"/>
            <a:r>
              <a:rPr lang="en-US" altLang="zh-CN" sz="1700" b="1" dirty="0">
                <a:solidFill>
                  <a:srgbClr val="1B4367"/>
                </a:solidFill>
                <a:cs typeface="+mn-ea"/>
                <a:sym typeface="+mn-lt"/>
              </a:rPr>
              <a:t>Experiment</a:t>
            </a:r>
            <a:endParaRPr lang="zh-CN" altLang="en-US" sz="1700" b="1" dirty="0">
              <a:solidFill>
                <a:srgbClr val="1B4367"/>
              </a:solidFill>
              <a:cs typeface="+mn-ea"/>
              <a:sym typeface="+mn-lt"/>
            </a:endParaRPr>
          </a:p>
        </p:txBody>
      </p:sp>
      <p:cxnSp>
        <p:nvCxnSpPr>
          <p:cNvPr id="3" name="直接连接符 2"/>
          <p:cNvCxnSpPr/>
          <p:nvPr/>
        </p:nvCxnSpPr>
        <p:spPr>
          <a:xfrm>
            <a:off x="774478" y="657417"/>
            <a:ext cx="480259" cy="0"/>
          </a:xfrm>
          <a:prstGeom prst="line">
            <a:avLst/>
          </a:prstGeom>
          <a:ln w="9525">
            <a:solidFill>
              <a:srgbClr val="1B4367"/>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stretch>
            <a:fillRect/>
          </a:stretch>
        </p:blipFill>
        <p:spPr>
          <a:xfrm>
            <a:off x="2599690" y="192405"/>
            <a:ext cx="3945255" cy="2970530"/>
          </a:xfrm>
          <a:prstGeom prst="rect">
            <a:avLst/>
          </a:prstGeom>
        </p:spPr>
      </p:pic>
      <p:pic>
        <p:nvPicPr>
          <p:cNvPr id="5" name="图片 4"/>
          <p:cNvPicPr>
            <a:picLocks noChangeAspect="1"/>
          </p:cNvPicPr>
          <p:nvPr/>
        </p:nvPicPr>
        <p:blipFill>
          <a:blip r:embed="rId2"/>
          <a:stretch>
            <a:fillRect/>
          </a:stretch>
        </p:blipFill>
        <p:spPr>
          <a:xfrm>
            <a:off x="2018665" y="3162935"/>
            <a:ext cx="5106670" cy="1622425"/>
          </a:xfrm>
          <a:prstGeom prst="rect">
            <a:avLst/>
          </a:prstGeom>
        </p:spPr>
      </p:pic>
    </p:spTree>
  </p:cSld>
  <p:clrMapOvr>
    <a:masterClrMapping/>
  </p:clrMapOvr>
  <p:transition spd="slow">
    <p:wipe/>
  </p:transition>
  <p:timing>
    <p:tnLst>
      <p:par>
        <p:cTn id="1" dur="indefinite" restart="never" nodeType="tmRoot"/>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2374137" y="1884748"/>
            <a:ext cx="4272439" cy="1084912"/>
          </a:xfrm>
          <a:prstGeom prst="rect">
            <a:avLst/>
          </a:prstGeom>
          <a:noFill/>
        </p:spPr>
        <p:txBody>
          <a:bodyPr wrap="square" lIns="68580" tIns="34290" rIns="68580" bIns="34290" rtlCol="0">
            <a:spAutoFit/>
          </a:bodyPr>
          <a:lstStyle/>
          <a:p>
            <a:pPr algn="ctr">
              <a:defRPr/>
            </a:pPr>
            <a:r>
              <a:rPr lang="en-US" altLang="zh-CN" sz="6600" b="1" dirty="0">
                <a:solidFill>
                  <a:srgbClr val="1B4367"/>
                </a:solidFill>
                <a:cs typeface="+mn-ea"/>
                <a:sym typeface="+mn-lt"/>
              </a:rPr>
              <a:t>THANKS</a:t>
            </a:r>
            <a:endParaRPr lang="en-US" altLang="zh-CN" sz="6600" b="1" dirty="0">
              <a:solidFill>
                <a:srgbClr val="1B4367"/>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96975" y="409575"/>
            <a:ext cx="6828790" cy="2245360"/>
          </a:xfrm>
          <a:prstGeom prst="rect">
            <a:avLst/>
          </a:prstGeom>
          <a:noFill/>
        </p:spPr>
        <p:txBody>
          <a:bodyPr wrap="square" rtlCol="0" anchor="t">
            <a:spAutoFit/>
          </a:bodyPr>
          <a:p>
            <a:r>
              <a:rPr lang="zh-CN" altLang="en-US"/>
              <a:t>为了测试矢量交互作用的效果，我们还尝试了FM＆DNN模型中不同的交互方法，分别将它们命名为FM＆DNN（连续），FM＆DNN（FM）和FM＆DNN（CNN）。 此外，我们还区分了DMPRA的三个变体，它们分别命名为DMPRA（连续），DMPRA（FM）和DMPRA（CNN）。 我们在FM＆DNN（concat）中将FM组件的输出与DNN组件的输出串联在一起，在DMPRA（concat）中将三个组件的输出串联在一起。 FM＆DNN（FM）和DMPRA（FM）的灵感来自郑的工作[22]。 我们串联了相应的输出。 然后，我们将其用作FM输入。 FM＆DNN（CNN）和DMPRA（CNN）使用卷积交互进行矢量交互。 表3示出了实验结果。 我们可以看到，我们的卷积交互方法的性能更好。 结果表明，我们的方法可以使隐藏的潜在矢量彼此之间更充分地相互作用。</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1" name="文本框 10"/>
          <p:cNvSpPr txBox="1"/>
          <p:nvPr/>
        </p:nvSpPr>
        <p:spPr>
          <a:xfrm>
            <a:off x="5429250" y="1377315"/>
            <a:ext cx="2678430" cy="390555"/>
          </a:xfrm>
          <a:prstGeom prst="roundRect">
            <a:avLst/>
          </a:prstGeom>
          <a:solidFill>
            <a:srgbClr val="1B4367"/>
          </a:solidFill>
        </p:spPr>
        <p:txBody>
          <a:bodyPr wrap="square" rtlCol="0">
            <a:spAutoFit/>
          </a:bodyPr>
          <a:lstStyle/>
          <a:p>
            <a:r>
              <a:rPr lang="en-US" altLang="zh-CN" sz="1700" dirty="0">
                <a:solidFill>
                  <a:schemeClr val="bg1"/>
                </a:solidFill>
                <a:cs typeface="+mn-ea"/>
                <a:sym typeface="+mn-lt"/>
              </a:rPr>
              <a:t>INTRODUCTION</a:t>
            </a:r>
            <a:endParaRPr lang="en-US" altLang="zh-CN" sz="1700" dirty="0">
              <a:solidFill>
                <a:schemeClr val="bg1"/>
              </a:solidFill>
              <a:cs typeface="+mn-ea"/>
              <a:sym typeface="+mn-lt"/>
            </a:endParaRPr>
          </a:p>
        </p:txBody>
      </p:sp>
      <p:grpSp>
        <p:nvGrpSpPr>
          <p:cNvPr id="2" name="组合 1"/>
          <p:cNvGrpSpPr/>
          <p:nvPr/>
        </p:nvGrpSpPr>
        <p:grpSpPr>
          <a:xfrm>
            <a:off x="4919855" y="1357339"/>
            <a:ext cx="478533" cy="393570"/>
            <a:chOff x="5640108" y="966369"/>
            <a:chExt cx="476097" cy="391567"/>
          </a:xfrm>
        </p:grpSpPr>
        <p:sp>
          <p:nvSpPr>
            <p:cNvPr id="25" name="椭圆 24"/>
            <p:cNvSpPr/>
            <p:nvPr/>
          </p:nvSpPr>
          <p:spPr>
            <a:xfrm>
              <a:off x="5673454" y="966369"/>
              <a:ext cx="391567" cy="391567"/>
            </a:xfrm>
            <a:prstGeom prst="ellipse">
              <a:avLst/>
            </a:prstGeom>
            <a:solidFill>
              <a:srgbClr val="1B4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26" name="文本框 17"/>
            <p:cNvSpPr txBox="1"/>
            <p:nvPr/>
          </p:nvSpPr>
          <p:spPr>
            <a:xfrm>
              <a:off x="5640108" y="975817"/>
              <a:ext cx="476097" cy="367452"/>
            </a:xfrm>
            <a:prstGeom prst="rect">
              <a:avLst/>
            </a:prstGeom>
            <a:noFill/>
          </p:spPr>
          <p:txBody>
            <a:bodyPr wrap="square" rtlCol="0">
              <a:spAutoFit/>
            </a:bodyPr>
            <a:lstStyle/>
            <a:p>
              <a:pPr algn="ctr">
                <a:defRPr/>
              </a:pPr>
              <a:r>
                <a:rPr lang="en-US" altLang="zh-CN" sz="1800" dirty="0">
                  <a:solidFill>
                    <a:schemeClr val="bg1"/>
                  </a:solidFill>
                  <a:cs typeface="+mn-ea"/>
                  <a:sym typeface="+mn-lt"/>
                </a:rPr>
                <a:t>01</a:t>
              </a:r>
              <a:endParaRPr lang="en-US" altLang="zh-CN" sz="1800" dirty="0">
                <a:solidFill>
                  <a:schemeClr val="bg1"/>
                </a:solidFill>
                <a:cs typeface="+mn-ea"/>
                <a:sym typeface="+mn-lt"/>
              </a:endParaRPr>
            </a:p>
          </p:txBody>
        </p:sp>
      </p:grpSp>
      <p:sp>
        <p:nvSpPr>
          <p:cNvPr id="3" name="文本框 2"/>
          <p:cNvSpPr txBox="1"/>
          <p:nvPr/>
        </p:nvSpPr>
        <p:spPr>
          <a:xfrm>
            <a:off x="2501265" y="2171700"/>
            <a:ext cx="1945005" cy="460375"/>
          </a:xfrm>
          <a:prstGeom prst="rect">
            <a:avLst/>
          </a:prstGeom>
          <a:noFill/>
        </p:spPr>
        <p:txBody>
          <a:bodyPr vert="horz" wrap="square" rtlCol="0">
            <a:spAutoFit/>
          </a:bodyPr>
          <a:lstStyle/>
          <a:p>
            <a:pPr algn="r"/>
            <a:r>
              <a:rPr lang="en-US" altLang="zh-CN" sz="2400" b="1" dirty="0">
                <a:solidFill>
                  <a:srgbClr val="1B4367"/>
                </a:solidFill>
                <a:cs typeface="+mn-ea"/>
                <a:sym typeface="+mn-lt"/>
              </a:rPr>
              <a:t>CONTENTS</a:t>
            </a:r>
            <a:endParaRPr lang="en-US" altLang="zh-CN" sz="2400" b="1" dirty="0">
              <a:solidFill>
                <a:srgbClr val="1B4367"/>
              </a:solidFill>
              <a:cs typeface="+mn-ea"/>
              <a:sym typeface="+mn-lt"/>
            </a:endParaRPr>
          </a:p>
        </p:txBody>
      </p:sp>
      <p:sp>
        <p:nvSpPr>
          <p:cNvPr id="79" name="文本框 10"/>
          <p:cNvSpPr txBox="1"/>
          <p:nvPr/>
        </p:nvSpPr>
        <p:spPr>
          <a:xfrm>
            <a:off x="5429250" y="2094865"/>
            <a:ext cx="2677795" cy="390555"/>
          </a:xfrm>
          <a:prstGeom prst="roundRect">
            <a:avLst/>
          </a:prstGeom>
          <a:solidFill>
            <a:srgbClr val="1B4367"/>
          </a:solidFill>
        </p:spPr>
        <p:txBody>
          <a:bodyPr wrap="square" rtlCol="0">
            <a:spAutoFit/>
          </a:bodyPr>
          <a:lstStyle/>
          <a:p>
            <a:r>
              <a:rPr lang="en-US" altLang="zh-CN" sz="1700" dirty="0">
                <a:solidFill>
                  <a:schemeClr val="bg1"/>
                </a:solidFill>
                <a:cs typeface="+mn-ea"/>
                <a:sym typeface="+mn-lt"/>
              </a:rPr>
              <a:t>METHOD</a:t>
            </a:r>
            <a:endParaRPr lang="en-US" altLang="zh-CN" sz="1700" dirty="0">
              <a:solidFill>
                <a:schemeClr val="bg1"/>
              </a:solidFill>
              <a:cs typeface="+mn-ea"/>
              <a:sym typeface="+mn-lt"/>
            </a:endParaRPr>
          </a:p>
        </p:txBody>
      </p:sp>
      <p:grpSp>
        <p:nvGrpSpPr>
          <p:cNvPr id="80" name="组合 79"/>
          <p:cNvGrpSpPr/>
          <p:nvPr/>
        </p:nvGrpSpPr>
        <p:grpSpPr>
          <a:xfrm>
            <a:off x="4919855" y="2074883"/>
            <a:ext cx="478533" cy="393570"/>
            <a:chOff x="5640108" y="966369"/>
            <a:chExt cx="476097" cy="391567"/>
          </a:xfrm>
        </p:grpSpPr>
        <p:sp>
          <p:nvSpPr>
            <p:cNvPr id="81" name="椭圆 80"/>
            <p:cNvSpPr/>
            <p:nvPr/>
          </p:nvSpPr>
          <p:spPr>
            <a:xfrm>
              <a:off x="5673454" y="966369"/>
              <a:ext cx="391567" cy="391567"/>
            </a:xfrm>
            <a:prstGeom prst="ellipse">
              <a:avLst/>
            </a:prstGeom>
            <a:solidFill>
              <a:srgbClr val="1B4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82" name="文本框 17"/>
            <p:cNvSpPr txBox="1"/>
            <p:nvPr/>
          </p:nvSpPr>
          <p:spPr>
            <a:xfrm>
              <a:off x="5640108" y="975817"/>
              <a:ext cx="476097" cy="367452"/>
            </a:xfrm>
            <a:prstGeom prst="rect">
              <a:avLst/>
            </a:prstGeom>
            <a:noFill/>
          </p:spPr>
          <p:txBody>
            <a:bodyPr wrap="square" rtlCol="0">
              <a:spAutoFit/>
            </a:bodyPr>
            <a:lstStyle/>
            <a:p>
              <a:pPr algn="ctr">
                <a:defRPr/>
              </a:pPr>
              <a:r>
                <a:rPr lang="en-US" altLang="zh-CN" sz="1800" dirty="0" smtClean="0">
                  <a:solidFill>
                    <a:schemeClr val="bg1"/>
                  </a:solidFill>
                  <a:cs typeface="+mn-ea"/>
                  <a:sym typeface="+mn-lt"/>
                </a:rPr>
                <a:t>02</a:t>
              </a:r>
              <a:endParaRPr lang="en-US" altLang="zh-CN" sz="1800" dirty="0">
                <a:solidFill>
                  <a:schemeClr val="bg1"/>
                </a:solidFill>
                <a:cs typeface="+mn-ea"/>
                <a:sym typeface="+mn-lt"/>
              </a:endParaRPr>
            </a:p>
          </p:txBody>
        </p:sp>
      </p:grpSp>
      <p:sp>
        <p:nvSpPr>
          <p:cNvPr id="83" name="文本框 10"/>
          <p:cNvSpPr txBox="1"/>
          <p:nvPr/>
        </p:nvSpPr>
        <p:spPr>
          <a:xfrm>
            <a:off x="5429250" y="2812415"/>
            <a:ext cx="2677160" cy="390555"/>
          </a:xfrm>
          <a:prstGeom prst="roundRect">
            <a:avLst/>
          </a:prstGeom>
          <a:solidFill>
            <a:srgbClr val="1B4367"/>
          </a:solidFill>
        </p:spPr>
        <p:txBody>
          <a:bodyPr wrap="square" rtlCol="0">
            <a:spAutoFit/>
          </a:bodyPr>
          <a:lstStyle/>
          <a:p>
            <a:r>
              <a:rPr lang="en-US" altLang="zh-CN" sz="1700" dirty="0">
                <a:solidFill>
                  <a:schemeClr val="bg1"/>
                </a:solidFill>
                <a:cs typeface="+mn-ea"/>
                <a:sym typeface="+mn-lt"/>
              </a:rPr>
              <a:t>EXPERIMENT</a:t>
            </a:r>
            <a:endParaRPr lang="en-US" altLang="zh-CN" sz="1700" dirty="0">
              <a:solidFill>
                <a:schemeClr val="bg1"/>
              </a:solidFill>
              <a:cs typeface="+mn-ea"/>
              <a:sym typeface="+mn-lt"/>
            </a:endParaRPr>
          </a:p>
        </p:txBody>
      </p:sp>
      <p:grpSp>
        <p:nvGrpSpPr>
          <p:cNvPr id="84" name="组合 83"/>
          <p:cNvGrpSpPr/>
          <p:nvPr/>
        </p:nvGrpSpPr>
        <p:grpSpPr>
          <a:xfrm>
            <a:off x="4919855" y="2792427"/>
            <a:ext cx="478533" cy="393570"/>
            <a:chOff x="5640108" y="966369"/>
            <a:chExt cx="476097" cy="391567"/>
          </a:xfrm>
        </p:grpSpPr>
        <p:sp>
          <p:nvSpPr>
            <p:cNvPr id="85" name="椭圆 84"/>
            <p:cNvSpPr/>
            <p:nvPr/>
          </p:nvSpPr>
          <p:spPr>
            <a:xfrm>
              <a:off x="5673454" y="966369"/>
              <a:ext cx="391567" cy="391567"/>
            </a:xfrm>
            <a:prstGeom prst="ellipse">
              <a:avLst/>
            </a:prstGeom>
            <a:solidFill>
              <a:srgbClr val="1B4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86" name="文本框 17"/>
            <p:cNvSpPr txBox="1"/>
            <p:nvPr/>
          </p:nvSpPr>
          <p:spPr>
            <a:xfrm>
              <a:off x="5640108" y="975817"/>
              <a:ext cx="476097" cy="367452"/>
            </a:xfrm>
            <a:prstGeom prst="rect">
              <a:avLst/>
            </a:prstGeom>
            <a:noFill/>
          </p:spPr>
          <p:txBody>
            <a:bodyPr wrap="square" rtlCol="0">
              <a:spAutoFit/>
            </a:bodyPr>
            <a:lstStyle/>
            <a:p>
              <a:pPr algn="ctr">
                <a:defRPr/>
              </a:pPr>
              <a:r>
                <a:rPr lang="en-US" altLang="zh-CN" sz="1800" dirty="0" smtClean="0">
                  <a:solidFill>
                    <a:schemeClr val="bg1"/>
                  </a:solidFill>
                  <a:cs typeface="+mn-ea"/>
                  <a:sym typeface="+mn-lt"/>
                </a:rPr>
                <a:t>03</a:t>
              </a:r>
              <a:endParaRPr lang="en-US" altLang="zh-CN" sz="1800" dirty="0">
                <a:solidFill>
                  <a:schemeClr val="bg1"/>
                </a:solidFill>
                <a:cs typeface="+mn-ea"/>
                <a:sym typeface="+mn-lt"/>
              </a:endParaRPr>
            </a:p>
          </p:txBody>
        </p:sp>
      </p:grpSp>
      <p:sp>
        <p:nvSpPr>
          <p:cNvPr id="4" name="燕尾形 3"/>
          <p:cNvSpPr/>
          <p:nvPr/>
        </p:nvSpPr>
        <p:spPr>
          <a:xfrm>
            <a:off x="4446249" y="2183489"/>
            <a:ext cx="256853" cy="448435"/>
          </a:xfrm>
          <a:prstGeom prst="chevron">
            <a:avLst/>
          </a:prstGeom>
          <a:solidFill>
            <a:srgbClr val="1B4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53" presetClass="entr" presetSubtype="52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53" presetClass="entr" presetSubtype="528" fill="hold" nodeType="after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anim calcmode="lin" valueType="num">
                                      <p:cBhvr>
                                        <p:cTn id="33" dur="500" fill="hold"/>
                                        <p:tgtEl>
                                          <p:spTgt spid="80"/>
                                        </p:tgtEl>
                                        <p:attrNameLst>
                                          <p:attrName>ppt_x</p:attrName>
                                        </p:attrNameLst>
                                      </p:cBhvr>
                                      <p:tavLst>
                                        <p:tav tm="0">
                                          <p:val>
                                            <p:fltVal val="0.5"/>
                                          </p:val>
                                        </p:tav>
                                        <p:tav tm="100000">
                                          <p:val>
                                            <p:strVal val="#ppt_x"/>
                                          </p:val>
                                        </p:tav>
                                      </p:tavLst>
                                    </p:anim>
                                    <p:anim calcmode="lin" valueType="num">
                                      <p:cBhvr>
                                        <p:cTn id="34" dur="500" fill="hold"/>
                                        <p:tgtEl>
                                          <p:spTgt spid="80"/>
                                        </p:tgtEl>
                                        <p:attrNameLst>
                                          <p:attrName>ppt_y</p:attrName>
                                        </p:attrNameLst>
                                      </p:cBhvr>
                                      <p:tavLst>
                                        <p:tav tm="0">
                                          <p:val>
                                            <p:fltVal val="0.5"/>
                                          </p:val>
                                        </p:tav>
                                        <p:tav tm="100000">
                                          <p:val>
                                            <p:strVal val="#ppt_y"/>
                                          </p:val>
                                        </p:tav>
                                      </p:tavLst>
                                    </p:anim>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additive="base">
                                        <p:cTn id="38" dur="500" fill="hold"/>
                                        <p:tgtEl>
                                          <p:spTgt spid="79"/>
                                        </p:tgtEl>
                                        <p:attrNameLst>
                                          <p:attrName>ppt_x</p:attrName>
                                        </p:attrNameLst>
                                      </p:cBhvr>
                                      <p:tavLst>
                                        <p:tav tm="0">
                                          <p:val>
                                            <p:strVal val="1+#ppt_w/2"/>
                                          </p:val>
                                        </p:tav>
                                        <p:tav tm="100000">
                                          <p:val>
                                            <p:strVal val="#ppt_x"/>
                                          </p:val>
                                        </p:tav>
                                      </p:tavLst>
                                    </p:anim>
                                    <p:anim calcmode="lin" valueType="num">
                                      <p:cBhvr additive="base">
                                        <p:cTn id="39" dur="500" fill="hold"/>
                                        <p:tgtEl>
                                          <p:spTgt spid="79"/>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53" presetClass="entr" presetSubtype="528"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fltVal val="0"/>
                                          </p:val>
                                        </p:tav>
                                        <p:tav tm="100000">
                                          <p:val>
                                            <p:strVal val="#ppt_w"/>
                                          </p:val>
                                        </p:tav>
                                      </p:tavLst>
                                    </p:anim>
                                    <p:anim calcmode="lin" valueType="num">
                                      <p:cBhvr>
                                        <p:cTn id="44" dur="500" fill="hold"/>
                                        <p:tgtEl>
                                          <p:spTgt spid="84"/>
                                        </p:tgtEl>
                                        <p:attrNameLst>
                                          <p:attrName>ppt_h</p:attrName>
                                        </p:attrNameLst>
                                      </p:cBhvr>
                                      <p:tavLst>
                                        <p:tav tm="0">
                                          <p:val>
                                            <p:fltVal val="0"/>
                                          </p:val>
                                        </p:tav>
                                        <p:tav tm="100000">
                                          <p:val>
                                            <p:strVal val="#ppt_h"/>
                                          </p:val>
                                        </p:tav>
                                      </p:tavLst>
                                    </p:anim>
                                    <p:animEffect transition="in" filter="fade">
                                      <p:cBhvr>
                                        <p:cTn id="45" dur="500"/>
                                        <p:tgtEl>
                                          <p:spTgt spid="84"/>
                                        </p:tgtEl>
                                      </p:cBhvr>
                                    </p:animEffect>
                                    <p:anim calcmode="lin" valueType="num">
                                      <p:cBhvr>
                                        <p:cTn id="46" dur="500" fill="hold"/>
                                        <p:tgtEl>
                                          <p:spTgt spid="84"/>
                                        </p:tgtEl>
                                        <p:attrNameLst>
                                          <p:attrName>ppt_x</p:attrName>
                                        </p:attrNameLst>
                                      </p:cBhvr>
                                      <p:tavLst>
                                        <p:tav tm="0">
                                          <p:val>
                                            <p:fltVal val="0.5"/>
                                          </p:val>
                                        </p:tav>
                                        <p:tav tm="100000">
                                          <p:val>
                                            <p:strVal val="#ppt_x"/>
                                          </p:val>
                                        </p:tav>
                                      </p:tavLst>
                                    </p:anim>
                                    <p:anim calcmode="lin" valueType="num">
                                      <p:cBhvr>
                                        <p:cTn id="47" dur="500" fill="hold"/>
                                        <p:tgtEl>
                                          <p:spTgt spid="84"/>
                                        </p:tgtEl>
                                        <p:attrNameLst>
                                          <p:attrName>ppt_y</p:attrName>
                                        </p:attrNameLst>
                                      </p:cBhvr>
                                      <p:tavLst>
                                        <p:tav tm="0">
                                          <p:val>
                                            <p:fltVal val="0.5"/>
                                          </p:val>
                                        </p:tav>
                                        <p:tav tm="100000">
                                          <p:val>
                                            <p:strVal val="#ppt_y"/>
                                          </p:val>
                                        </p:tav>
                                      </p:tavLst>
                                    </p:anim>
                                  </p:childTnLst>
                                </p:cTn>
                              </p:par>
                            </p:childTnLst>
                          </p:cTn>
                        </p:par>
                        <p:par>
                          <p:cTn id="48" fill="hold">
                            <p:stCondLst>
                              <p:cond delay="3500"/>
                            </p:stCondLst>
                            <p:childTnLst>
                              <p:par>
                                <p:cTn id="49" presetID="2" presetClass="entr" presetSubtype="2" fill="hold" grpId="0" nodeType="after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1+#ppt_w/2"/>
                                          </p:val>
                                        </p:tav>
                                        <p:tav tm="100000">
                                          <p:val>
                                            <p:strVal val="#ppt_x"/>
                                          </p:val>
                                        </p:tav>
                                      </p:tavLst>
                                    </p:anim>
                                    <p:anim calcmode="lin" valueType="num">
                                      <p:cBhvr additive="base">
                                        <p:cTn id="52"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p:bldP spid="79" grpId="0" bldLvl="0" animBg="1"/>
      <p:bldP spid="8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椭圆 1"/>
          <p:cNvSpPr/>
          <p:nvPr/>
        </p:nvSpPr>
        <p:spPr>
          <a:xfrm>
            <a:off x="3819635" y="1089058"/>
            <a:ext cx="1500028" cy="1500028"/>
          </a:xfrm>
          <a:prstGeom prst="ellipse">
            <a:avLst/>
          </a:prstGeom>
          <a:solidFill>
            <a:srgbClr val="1B4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494563" y="2686896"/>
            <a:ext cx="4171762" cy="499110"/>
          </a:xfrm>
          <a:prstGeom prst="rect">
            <a:avLst/>
          </a:prstGeom>
          <a:noFill/>
        </p:spPr>
        <p:txBody>
          <a:bodyPr wrap="square" lIns="68580" tIns="34290" rIns="68580" bIns="34290" rtlCol="0">
            <a:spAutoFit/>
          </a:bodyPr>
          <a:lstStyle/>
          <a:p>
            <a:pPr algn="ctr"/>
            <a:r>
              <a:rPr lang="en-US" altLang="zh-CN" sz="2800" dirty="0">
                <a:solidFill>
                  <a:schemeClr val="tx1"/>
                </a:solidFill>
                <a:latin typeface="Times New Roman" panose="02020603050405020304" charset="0"/>
                <a:cs typeface="Times New Roman" panose="02020603050405020304" charset="0"/>
                <a:sym typeface="+mn-lt"/>
              </a:rPr>
              <a:t>INTRODUCTION</a:t>
            </a:r>
            <a:endParaRPr lang="en-US" altLang="zh-CN" sz="2800" b="1" dirty="0">
              <a:solidFill>
                <a:schemeClr val="tx1"/>
              </a:solidFill>
              <a:latin typeface="Times New Roman" panose="02020603050405020304" charset="0"/>
              <a:cs typeface="Times New Roman" panose="02020603050405020304" charset="0"/>
              <a:sym typeface="+mn-lt"/>
            </a:endParaRPr>
          </a:p>
        </p:txBody>
      </p:sp>
      <p:sp>
        <p:nvSpPr>
          <p:cNvPr id="95" name="文本框 11"/>
          <p:cNvSpPr txBox="1"/>
          <p:nvPr/>
        </p:nvSpPr>
        <p:spPr>
          <a:xfrm>
            <a:off x="3713476" y="1575042"/>
            <a:ext cx="1732894" cy="815736"/>
          </a:xfrm>
          <a:prstGeom prst="rect">
            <a:avLst/>
          </a:prstGeom>
          <a:noFill/>
        </p:spPr>
        <p:txBody>
          <a:bodyPr wrap="square" lIns="68580" tIns="34290" rIns="68580" bIns="34290" rtlCol="0">
            <a:spAutoFit/>
          </a:bodyPr>
          <a:lstStyle/>
          <a:p>
            <a:pPr algn="ctr">
              <a:lnSpc>
                <a:spcPts val="3000"/>
              </a:lnSpc>
            </a:pPr>
            <a:r>
              <a:rPr lang="en-US" altLang="zh-CN" sz="5400" dirty="0">
                <a:solidFill>
                  <a:schemeClr val="bg1"/>
                </a:solidFill>
                <a:cs typeface="+mn-ea"/>
                <a:sym typeface="+mn-lt"/>
              </a:rPr>
              <a:t>01</a:t>
            </a:r>
            <a:endParaRPr lang="zh-CN" altLang="en-US" sz="5400" dirty="0">
              <a:solidFill>
                <a:schemeClr val="bg1"/>
              </a:solidFill>
              <a:cs typeface="+mn-ea"/>
              <a:sym typeface="+mn-lt"/>
            </a:endParaRPr>
          </a:p>
          <a:p>
            <a:pPr algn="ctr">
              <a:lnSpc>
                <a:spcPts val="3000"/>
              </a:lnSpc>
            </a:pPr>
            <a:r>
              <a:rPr lang="en-US" altLang="zh-CN" sz="2400" dirty="0" smtClean="0">
                <a:solidFill>
                  <a:schemeClr val="bg1"/>
                </a:solidFill>
                <a:cs typeface="+mn-ea"/>
                <a:sym typeface="+mn-lt"/>
              </a:rPr>
              <a:t>PART </a:t>
            </a:r>
            <a:endParaRPr lang="en-US" altLang="zh-CN" sz="2400" dirty="0" smtClean="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6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p:cTn id="11" dur="500" fill="hold"/>
                                        <p:tgtEl>
                                          <p:spTgt spid="95"/>
                                        </p:tgtEl>
                                        <p:attrNameLst>
                                          <p:attrName>ppt_w</p:attrName>
                                        </p:attrNameLst>
                                      </p:cBhvr>
                                      <p:tavLst>
                                        <p:tav tm="0">
                                          <p:val>
                                            <p:fltVal val="0"/>
                                          </p:val>
                                        </p:tav>
                                        <p:tav tm="100000">
                                          <p:val>
                                            <p:strVal val="#ppt_w"/>
                                          </p:val>
                                        </p:tav>
                                      </p:tavLst>
                                    </p:anim>
                                    <p:anim calcmode="lin" valueType="num">
                                      <p:cBhvr>
                                        <p:cTn id="12" dur="500" fill="hold"/>
                                        <p:tgtEl>
                                          <p:spTgt spid="95"/>
                                        </p:tgtEl>
                                        <p:attrNameLst>
                                          <p:attrName>ppt_h</p:attrName>
                                        </p:attrNameLst>
                                      </p:cBhvr>
                                      <p:tavLst>
                                        <p:tav tm="0">
                                          <p:val>
                                            <p:fltVal val="0"/>
                                          </p:val>
                                        </p:tav>
                                        <p:tav tm="100000">
                                          <p:val>
                                            <p:strVal val="#ppt_h"/>
                                          </p:val>
                                        </p:tav>
                                      </p:tavLst>
                                    </p:anim>
                                    <p:animEffect transition="in" filter="fade">
                                      <p:cBhvr>
                                        <p:cTn id="13" dur="500"/>
                                        <p:tgtEl>
                                          <p:spTgt spid="95"/>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9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210"/>
          <p:cNvSpPr/>
          <p:nvPr/>
        </p:nvSpPr>
        <p:spPr>
          <a:xfrm>
            <a:off x="937260" y="942975"/>
            <a:ext cx="7416165" cy="2499995"/>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square" lIns="68580" tIns="34290" rIns="68580" bIns="34290">
            <a:spAutoFit/>
          </a:bodyPr>
          <a:lstStyle/>
          <a:p>
            <a:pPr lvl="0" algn="l"/>
            <a:r>
              <a:rPr lang="en-US" altLang="zh-CN" sz="1800" dirty="0">
                <a:solidFill>
                  <a:schemeClr val="tx1"/>
                </a:solidFill>
                <a:latin typeface="宋体" panose="02010600030101010101" pitchFamily="2" charset="-122"/>
                <a:ea typeface="宋体" panose="02010600030101010101" pitchFamily="2" charset="-122"/>
                <a:cs typeface="宋体" panose="02010600030101010101" pitchFamily="2" charset="-122"/>
                <a:sym typeface="+mn-lt"/>
              </a:rPr>
              <a:t> </a:t>
            </a:r>
            <a:r>
              <a:rPr lang="en-US" altLang="zh-CN" sz="1800" dirty="0">
                <a:solidFill>
                  <a:schemeClr val="tx1"/>
                </a:solidFill>
                <a:latin typeface="Times New Roman" panose="02020603050405020304" charset="0"/>
                <a:ea typeface="宋体" panose="02010600030101010101" pitchFamily="2" charset="-122"/>
                <a:cs typeface="Times New Roman" panose="02020603050405020304" charset="0"/>
                <a:sym typeface="+mn-lt"/>
              </a:rPr>
              <a:t>   At present, the quality of items provided by the popular recommendation module is unbalanced, which makes it difficult to ensure the effect when new users join.</a:t>
            </a:r>
            <a:r>
              <a:rPr lang="zh-CN" altLang="en-US" sz="1800" dirty="0">
                <a:latin typeface="Times New Roman" panose="02020603050405020304" charset="0"/>
                <a:cs typeface="Times New Roman" panose="02020603050405020304" charset="0"/>
                <a:sym typeface="+mn-lt"/>
              </a:rPr>
              <a:t>False scores and early-stage merchant promotions lead to an increase in the rating of items over a short period of time</a:t>
            </a:r>
            <a:r>
              <a:rPr lang="en-US" altLang="zh-CN" sz="1800" dirty="0">
                <a:latin typeface="Times New Roman" panose="02020603050405020304" charset="0"/>
                <a:cs typeface="Times New Roman" panose="02020603050405020304" charset="0"/>
                <a:sym typeface="+mn-lt"/>
              </a:rPr>
              <a:t>.</a:t>
            </a:r>
            <a:endParaRPr lang="en-US" altLang="zh-CN" sz="1800" dirty="0">
              <a:latin typeface="Times New Roman" panose="02020603050405020304" charset="0"/>
              <a:cs typeface="Times New Roman" panose="02020603050405020304" charset="0"/>
              <a:sym typeface="+mn-lt"/>
            </a:endParaRPr>
          </a:p>
          <a:p>
            <a:pPr lvl="0" algn="l"/>
            <a:endParaRPr lang="zh-CN" altLang="en-US" b="1" dirty="0">
              <a:solidFill>
                <a:schemeClr val="bg1"/>
              </a:solidFill>
              <a:cs typeface="+mn-ea"/>
              <a:sym typeface="+mn-lt"/>
            </a:endParaRPr>
          </a:p>
          <a:p>
            <a:pPr lvl="0" algn="l"/>
            <a:r>
              <a:rPr lang="en-US" altLang="zh-CN" sz="1800" dirty="0">
                <a:solidFill>
                  <a:schemeClr val="tx1"/>
                </a:solidFill>
                <a:latin typeface="Times New Roman" panose="02020603050405020304" charset="0"/>
                <a:ea typeface="宋体" panose="02010600030101010101" pitchFamily="2" charset="-122"/>
                <a:cs typeface="Times New Roman" panose="02020603050405020304" charset="0"/>
                <a:sym typeface="+mn-lt"/>
              </a:rPr>
              <a:t>eg:junk movies that have famous directors, actors, and many production funds can obtain a high viewing volume by good early promotion in the early stage. They would be proven as a junk movie after being watched by many people. However,it wastes the users’ time.</a:t>
            </a:r>
            <a:endParaRPr lang="en-US" altLang="zh-CN" sz="1800" dirty="0">
              <a:latin typeface="Times New Roman" panose="02020603050405020304" charset="0"/>
              <a:ea typeface="宋体" panose="02010600030101010101" pitchFamily="2" charset="-122"/>
              <a:cs typeface="Times New Roman" panose="02020603050405020304" charset="0"/>
              <a:sym typeface="+mn-lt"/>
            </a:endParaRPr>
          </a:p>
        </p:txBody>
      </p:sp>
      <p:sp>
        <p:nvSpPr>
          <p:cNvPr id="16" name="文本框 15"/>
          <p:cNvSpPr txBox="1"/>
          <p:nvPr/>
        </p:nvSpPr>
        <p:spPr>
          <a:xfrm>
            <a:off x="716110" y="316509"/>
            <a:ext cx="2261711" cy="329565"/>
          </a:xfrm>
          <a:prstGeom prst="rect">
            <a:avLst/>
          </a:prstGeom>
          <a:noFill/>
        </p:spPr>
        <p:txBody>
          <a:bodyPr wrap="square" lIns="68580" tIns="34290" rIns="68580" bIns="34290" rtlCol="0">
            <a:spAutoFit/>
          </a:bodyPr>
          <a:lstStyle/>
          <a:p>
            <a:r>
              <a:rPr lang="en-US" altLang="zh-CN" sz="1700" b="1" dirty="0">
                <a:solidFill>
                  <a:srgbClr val="1B4367"/>
                </a:solidFill>
                <a:cs typeface="+mn-ea"/>
                <a:sym typeface="+mn-lt"/>
              </a:rPr>
              <a:t>Introduction</a:t>
            </a:r>
            <a:endParaRPr lang="en-US" altLang="zh-CN" sz="1700" b="1" dirty="0">
              <a:solidFill>
                <a:srgbClr val="1B4367"/>
              </a:solidFill>
              <a:cs typeface="+mn-ea"/>
              <a:sym typeface="+mn-lt"/>
            </a:endParaRPr>
          </a:p>
        </p:txBody>
      </p:sp>
      <p:cxnSp>
        <p:nvCxnSpPr>
          <p:cNvPr id="3" name="直接连接符 2"/>
          <p:cNvCxnSpPr/>
          <p:nvPr/>
        </p:nvCxnSpPr>
        <p:spPr>
          <a:xfrm>
            <a:off x="774478" y="657417"/>
            <a:ext cx="480259" cy="0"/>
          </a:xfrm>
          <a:prstGeom prst="line">
            <a:avLst/>
          </a:prstGeom>
          <a:ln w="9525">
            <a:solidFill>
              <a:srgbClr val="1B436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1049"/>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300"/>
                                        <p:tgtEl>
                                          <p:spTgt spid="3"/>
                                        </p:tgtEl>
                                      </p:cBhvr>
                                    </p:animEffect>
                                  </p:childTnLst>
                                </p:cTn>
                              </p:par>
                            </p:childTnLst>
                          </p:cTn>
                        </p:par>
                        <p:par>
                          <p:cTn id="16" fill="hold">
                            <p:stCondLst>
                              <p:cond delay="1549"/>
                            </p:stCondLst>
                            <p:childTnLst>
                              <p:par>
                                <p:cTn id="17" presetID="1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210"/>
          <p:cNvSpPr/>
          <p:nvPr/>
        </p:nvSpPr>
        <p:spPr>
          <a:xfrm>
            <a:off x="582930" y="998220"/>
            <a:ext cx="8136890" cy="256159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square" lIns="68580" tIns="34290" rIns="68580" bIns="34290">
            <a:spAutoFit/>
          </a:bodyPr>
          <a:lstStyle/>
          <a:p>
            <a:pPr lvl="0" algn="l">
              <a:lnSpc>
                <a:spcPct val="150000"/>
              </a:lnSpc>
            </a:pPr>
            <a:r>
              <a:rPr lang="en-US" altLang="zh-CN" sz="1800" dirty="0">
                <a:latin typeface="宋体" panose="02010600030101010101" pitchFamily="2" charset="-122"/>
                <a:ea typeface="宋体" panose="02010600030101010101" pitchFamily="2" charset="-122"/>
                <a:cs typeface="宋体" panose="02010600030101010101" pitchFamily="2" charset="-122"/>
                <a:sym typeface="+mn-lt"/>
              </a:rPr>
              <a:t>(1)A</a:t>
            </a:r>
            <a:r>
              <a:rPr lang="zh-CN" altLang="en-US" sz="1800" dirty="0">
                <a:latin typeface="宋体" panose="02010600030101010101" pitchFamily="2" charset="-122"/>
                <a:ea typeface="宋体" panose="02010600030101010101" pitchFamily="2" charset="-122"/>
                <a:cs typeface="宋体" panose="02010600030101010101" pitchFamily="2" charset="-122"/>
                <a:sym typeface="+mn-lt"/>
              </a:rPr>
              <a:t>nalyze the users’ reviews in a fine-grained way by the optimized      CharCNN networks.</a:t>
            </a:r>
            <a:endParaRPr lang="zh-CN" altLang="en-US" sz="1800" dirty="0">
              <a:latin typeface="宋体" panose="02010600030101010101" pitchFamily="2" charset="-122"/>
              <a:ea typeface="宋体" panose="02010600030101010101" pitchFamily="2" charset="-122"/>
              <a:cs typeface="宋体" panose="02010600030101010101" pitchFamily="2" charset="-122"/>
              <a:sym typeface="+mn-lt"/>
            </a:endParaRPr>
          </a:p>
          <a:p>
            <a:pPr lvl="0" algn="l">
              <a:lnSpc>
                <a:spcPct val="150000"/>
              </a:lnSpc>
            </a:pPr>
            <a:r>
              <a:rPr lang="en-US" altLang="zh-CN" sz="1800" dirty="0">
                <a:latin typeface="宋体" panose="02010600030101010101" pitchFamily="2" charset="-122"/>
                <a:ea typeface="宋体" panose="02010600030101010101" pitchFamily="2" charset="-122"/>
                <a:cs typeface="宋体" panose="02010600030101010101" pitchFamily="2" charset="-122"/>
                <a:sym typeface="+mn-lt"/>
              </a:rPr>
              <a:t>(2)</a:t>
            </a:r>
            <a:r>
              <a:rPr lang="zh-CN" altLang="en-US" sz="1800" dirty="0">
                <a:latin typeface="宋体" panose="02010600030101010101" pitchFamily="2" charset="-122"/>
                <a:ea typeface="宋体" panose="02010600030101010101" pitchFamily="2" charset="-122"/>
                <a:cs typeface="宋体" panose="02010600030101010101" pitchFamily="2" charset="-122"/>
                <a:sym typeface="+mn-lt"/>
              </a:rPr>
              <a:t>In the shared layer at the top of the three models, we use the convolution to learn the appropriate representation of the item,which allows the hidden latent vectorsto interact more sufficiently than traditional interactive representation methods. </a:t>
            </a:r>
            <a:endParaRPr lang="en-US" altLang="zh-CN" sz="1800" dirty="0">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16" name="文本框 15"/>
          <p:cNvSpPr txBox="1"/>
          <p:nvPr/>
        </p:nvSpPr>
        <p:spPr>
          <a:xfrm>
            <a:off x="716110" y="316509"/>
            <a:ext cx="2261711" cy="329565"/>
          </a:xfrm>
          <a:prstGeom prst="rect">
            <a:avLst/>
          </a:prstGeom>
          <a:noFill/>
        </p:spPr>
        <p:txBody>
          <a:bodyPr wrap="square" lIns="68580" tIns="34290" rIns="68580" bIns="34290" rtlCol="0">
            <a:spAutoFit/>
          </a:bodyPr>
          <a:lstStyle/>
          <a:p>
            <a:r>
              <a:rPr lang="en-US" altLang="zh-CN" sz="1700" b="1" dirty="0">
                <a:solidFill>
                  <a:srgbClr val="1B4367"/>
                </a:solidFill>
                <a:cs typeface="+mn-ea"/>
                <a:sym typeface="+mn-lt"/>
              </a:rPr>
              <a:t>Contributions</a:t>
            </a:r>
            <a:endParaRPr lang="en-US" altLang="zh-CN" sz="1700" b="1" dirty="0">
              <a:solidFill>
                <a:srgbClr val="1B4367"/>
              </a:solidFill>
              <a:cs typeface="+mn-ea"/>
              <a:sym typeface="+mn-lt"/>
            </a:endParaRPr>
          </a:p>
        </p:txBody>
      </p:sp>
      <p:cxnSp>
        <p:nvCxnSpPr>
          <p:cNvPr id="3" name="直接连接符 2"/>
          <p:cNvCxnSpPr/>
          <p:nvPr/>
        </p:nvCxnSpPr>
        <p:spPr>
          <a:xfrm>
            <a:off x="774478" y="657417"/>
            <a:ext cx="480259" cy="0"/>
          </a:xfrm>
          <a:prstGeom prst="line">
            <a:avLst/>
          </a:prstGeom>
          <a:ln w="9525">
            <a:solidFill>
              <a:srgbClr val="1B436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bldLst>
      <p:bldP spid="2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2" name="椭圆 101"/>
          <p:cNvSpPr/>
          <p:nvPr/>
        </p:nvSpPr>
        <p:spPr>
          <a:xfrm>
            <a:off x="3819635" y="1089058"/>
            <a:ext cx="1500028" cy="1500028"/>
          </a:xfrm>
          <a:prstGeom prst="ellipse">
            <a:avLst/>
          </a:prstGeom>
          <a:solidFill>
            <a:srgbClr val="1B4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文本框 11"/>
          <p:cNvSpPr txBox="1"/>
          <p:nvPr/>
        </p:nvSpPr>
        <p:spPr>
          <a:xfrm>
            <a:off x="2483768" y="2709756"/>
            <a:ext cx="4171762" cy="591185"/>
          </a:xfrm>
          <a:prstGeom prst="rect">
            <a:avLst/>
          </a:prstGeom>
          <a:noFill/>
        </p:spPr>
        <p:txBody>
          <a:bodyPr wrap="square" lIns="68580" tIns="34290" rIns="68580" bIns="34290" rtlCol="0">
            <a:spAutoFit/>
          </a:bodyPr>
          <a:lstStyle/>
          <a:p>
            <a:pPr algn="ctr"/>
            <a:r>
              <a:rPr lang="en-US" altLang="zh-CN" sz="3400" b="1" dirty="0">
                <a:solidFill>
                  <a:schemeClr val="tx1"/>
                </a:solidFill>
                <a:cs typeface="+mn-ea"/>
                <a:sym typeface="+mn-lt"/>
              </a:rPr>
              <a:t>Method</a:t>
            </a:r>
            <a:endParaRPr lang="en-US" altLang="zh-CN" sz="3400" b="1" dirty="0">
              <a:solidFill>
                <a:schemeClr val="tx1"/>
              </a:solidFill>
              <a:cs typeface="+mn-ea"/>
              <a:sym typeface="+mn-lt"/>
            </a:endParaRPr>
          </a:p>
        </p:txBody>
      </p:sp>
      <p:sp>
        <p:nvSpPr>
          <p:cNvPr id="105" name="文本框 11"/>
          <p:cNvSpPr txBox="1"/>
          <p:nvPr/>
        </p:nvSpPr>
        <p:spPr>
          <a:xfrm>
            <a:off x="3713476" y="1575042"/>
            <a:ext cx="1732894" cy="838691"/>
          </a:xfrm>
          <a:prstGeom prst="rect">
            <a:avLst/>
          </a:prstGeom>
          <a:noFill/>
        </p:spPr>
        <p:txBody>
          <a:bodyPr wrap="square" lIns="68580" tIns="34290" rIns="68580" bIns="34290" rtlCol="0">
            <a:spAutoFit/>
          </a:bodyPr>
          <a:lstStyle/>
          <a:p>
            <a:pPr algn="ctr">
              <a:lnSpc>
                <a:spcPts val="3000"/>
              </a:lnSpc>
            </a:pPr>
            <a:r>
              <a:rPr lang="en-US" altLang="zh-CN" sz="5400" dirty="0" smtClean="0">
                <a:solidFill>
                  <a:schemeClr val="bg1"/>
                </a:solidFill>
                <a:cs typeface="+mn-ea"/>
                <a:sym typeface="+mn-lt"/>
              </a:rPr>
              <a:t>02</a:t>
            </a:r>
            <a:endParaRPr lang="zh-CN" altLang="en-US" sz="5400" dirty="0">
              <a:solidFill>
                <a:schemeClr val="bg1"/>
              </a:solidFill>
              <a:cs typeface="+mn-ea"/>
              <a:sym typeface="+mn-lt"/>
            </a:endParaRPr>
          </a:p>
          <a:p>
            <a:pPr algn="ctr">
              <a:lnSpc>
                <a:spcPts val="3000"/>
              </a:lnSpc>
            </a:pPr>
            <a:r>
              <a:rPr lang="en-US" altLang="zh-CN" sz="2400" dirty="0" smtClean="0">
                <a:solidFill>
                  <a:schemeClr val="bg1"/>
                </a:solidFill>
                <a:cs typeface="+mn-ea"/>
                <a:sym typeface="+mn-lt"/>
              </a:rPr>
              <a:t>PART </a:t>
            </a:r>
            <a:endParaRPr lang="en-US" altLang="zh-CN" sz="2400" dirty="0" smtClean="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heel(1)">
                                      <p:cBhvr>
                                        <p:cTn id="7" dur="600"/>
                                        <p:tgtEl>
                                          <p:spTgt spid="10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p:cTn id="11" dur="500" fill="hold"/>
                                        <p:tgtEl>
                                          <p:spTgt spid="105"/>
                                        </p:tgtEl>
                                        <p:attrNameLst>
                                          <p:attrName>ppt_w</p:attrName>
                                        </p:attrNameLst>
                                      </p:cBhvr>
                                      <p:tavLst>
                                        <p:tav tm="0">
                                          <p:val>
                                            <p:fltVal val="0"/>
                                          </p:val>
                                        </p:tav>
                                        <p:tav tm="100000">
                                          <p:val>
                                            <p:strVal val="#ppt_w"/>
                                          </p:val>
                                        </p:tav>
                                      </p:tavLst>
                                    </p:anim>
                                    <p:anim calcmode="lin" valueType="num">
                                      <p:cBhvr>
                                        <p:cTn id="12" dur="500" fill="hold"/>
                                        <p:tgtEl>
                                          <p:spTgt spid="105"/>
                                        </p:tgtEl>
                                        <p:attrNameLst>
                                          <p:attrName>ppt_h</p:attrName>
                                        </p:attrNameLst>
                                      </p:cBhvr>
                                      <p:tavLst>
                                        <p:tav tm="0">
                                          <p:val>
                                            <p:fltVal val="0"/>
                                          </p:val>
                                        </p:tav>
                                        <p:tav tm="100000">
                                          <p:val>
                                            <p:strVal val="#ppt_h"/>
                                          </p:val>
                                        </p:tav>
                                      </p:tavLst>
                                    </p:anim>
                                    <p:animEffect transition="in" filter="fade">
                                      <p:cBhvr>
                                        <p:cTn id="13" dur="500"/>
                                        <p:tgtEl>
                                          <p:spTgt spid="105"/>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03"/>
                                        </p:tgtEl>
                                        <p:attrNameLst>
                                          <p:attrName>style.visibility</p:attrName>
                                        </p:attrNameLst>
                                      </p:cBhvr>
                                      <p:to>
                                        <p:strVal val="visible"/>
                                      </p:to>
                                    </p:set>
                                    <p:anim calcmode="lin" valueType="num">
                                      <p:cBhvr>
                                        <p:cTn id="17" dur="500" fill="hold"/>
                                        <p:tgtEl>
                                          <p:spTgt spid="10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03"/>
                                        </p:tgtEl>
                                        <p:attrNameLst>
                                          <p:attrName>ppt_y</p:attrName>
                                        </p:attrNameLst>
                                      </p:cBhvr>
                                      <p:tavLst>
                                        <p:tav tm="0">
                                          <p:val>
                                            <p:strVal val="#ppt_y"/>
                                          </p:val>
                                        </p:tav>
                                        <p:tav tm="100000">
                                          <p:val>
                                            <p:strVal val="#ppt_y"/>
                                          </p:val>
                                        </p:tav>
                                      </p:tavLst>
                                    </p:anim>
                                    <p:anim calcmode="lin" valueType="num">
                                      <p:cBhvr>
                                        <p:cTn id="19" dur="500" fill="hold"/>
                                        <p:tgtEl>
                                          <p:spTgt spid="10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0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0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210"/>
          <p:cNvSpPr/>
          <p:nvPr/>
        </p:nvSpPr>
        <p:spPr>
          <a:xfrm>
            <a:off x="716280" y="829310"/>
            <a:ext cx="7763510" cy="483870"/>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square" lIns="68580" tIns="34290" rIns="68580" bIns="34290">
            <a:spAutoFit/>
          </a:bodyPr>
          <a:lstStyle/>
          <a:p>
            <a:pPr lvl="0" algn="l">
              <a:lnSpc>
                <a:spcPct val="150000"/>
              </a:lnSpc>
            </a:pPr>
            <a:r>
              <a:rPr lang="zh-CN" altLang="en-US" sz="1800" dirty="0">
                <a:latin typeface="宋体" panose="02010600030101010101" pitchFamily="2" charset="-122"/>
                <a:ea typeface="宋体" panose="02010600030101010101" pitchFamily="2" charset="-122"/>
                <a:cs typeface="宋体" panose="02010600030101010101" pitchFamily="2" charset="-122"/>
                <a:sym typeface="+mn-lt"/>
              </a:rPr>
              <a:t> </a:t>
            </a:r>
            <a:endParaRPr lang="zh-CN" altLang="en-US" sz="1800" dirty="0">
              <a:latin typeface="宋体" panose="02010600030101010101" pitchFamily="2" charset="-122"/>
              <a:ea typeface="宋体" panose="02010600030101010101" pitchFamily="2" charset="-122"/>
              <a:cs typeface="宋体" panose="02010600030101010101" pitchFamily="2" charset="-122"/>
              <a:sym typeface="+mn-lt"/>
            </a:endParaRPr>
          </a:p>
        </p:txBody>
      </p:sp>
      <p:sp>
        <p:nvSpPr>
          <p:cNvPr id="16" name="文本框 15"/>
          <p:cNvSpPr txBox="1"/>
          <p:nvPr/>
        </p:nvSpPr>
        <p:spPr>
          <a:xfrm>
            <a:off x="716110" y="316509"/>
            <a:ext cx="2261711" cy="329565"/>
          </a:xfrm>
          <a:prstGeom prst="rect">
            <a:avLst/>
          </a:prstGeom>
          <a:noFill/>
        </p:spPr>
        <p:txBody>
          <a:bodyPr wrap="square" lIns="68580" tIns="34290" rIns="68580" bIns="34290" rtlCol="0">
            <a:spAutoFit/>
          </a:bodyPr>
          <a:lstStyle/>
          <a:p>
            <a:r>
              <a:rPr lang="en-US" altLang="zh-CN" sz="1700" b="1" dirty="0">
                <a:solidFill>
                  <a:srgbClr val="1B4367"/>
                </a:solidFill>
                <a:cs typeface="+mn-ea"/>
                <a:sym typeface="+mn-lt"/>
              </a:rPr>
              <a:t>Method</a:t>
            </a:r>
            <a:endParaRPr lang="en-US" altLang="zh-CN" sz="1700" b="1" dirty="0">
              <a:solidFill>
                <a:srgbClr val="1B4367"/>
              </a:solidFill>
              <a:cs typeface="+mn-ea"/>
              <a:sym typeface="+mn-lt"/>
            </a:endParaRPr>
          </a:p>
        </p:txBody>
      </p:sp>
      <p:cxnSp>
        <p:nvCxnSpPr>
          <p:cNvPr id="3" name="直接连接符 2"/>
          <p:cNvCxnSpPr/>
          <p:nvPr/>
        </p:nvCxnSpPr>
        <p:spPr>
          <a:xfrm>
            <a:off x="774478" y="657417"/>
            <a:ext cx="480259" cy="0"/>
          </a:xfrm>
          <a:prstGeom prst="line">
            <a:avLst/>
          </a:prstGeom>
          <a:ln w="9525">
            <a:solidFill>
              <a:srgbClr val="1B4367"/>
            </a:solidFill>
          </a:ln>
        </p:spPr>
        <p:style>
          <a:lnRef idx="1">
            <a:schemeClr val="accent1"/>
          </a:lnRef>
          <a:fillRef idx="0">
            <a:schemeClr val="accent1"/>
          </a:fillRef>
          <a:effectRef idx="0">
            <a:schemeClr val="accent1"/>
          </a:effectRef>
          <a:fontRef idx="minor">
            <a:schemeClr val="tx1"/>
          </a:fontRef>
        </p:style>
      </p:cxnSp>
      <p:graphicFrame>
        <p:nvGraphicFramePr>
          <p:cNvPr id="7" name="对象 6"/>
          <p:cNvGraphicFramePr/>
          <p:nvPr/>
        </p:nvGraphicFramePr>
        <p:xfrm>
          <a:off x="953770" y="-179070"/>
          <a:ext cx="4845685" cy="5188585"/>
        </p:xfrm>
        <a:graphic>
          <a:graphicData uri="http://schemas.openxmlformats.org/presentationml/2006/ole">
            <mc:AlternateContent xmlns:mc="http://schemas.openxmlformats.org/markup-compatibility/2006">
              <mc:Choice xmlns:v="urn:schemas-microsoft-com:vml" Requires="v">
                <p:oleObj spid="_x0000_s8" name="" r:id="rId1" imgW="4046855" imgH="3919855" progId="Visio.Drawing.11">
                  <p:embed/>
                </p:oleObj>
              </mc:Choice>
              <mc:Fallback>
                <p:oleObj name="" r:id="rId1" imgW="4046855" imgH="3919855" progId="Visio.Drawing.11">
                  <p:embed/>
                  <p:pic>
                    <p:nvPicPr>
                      <p:cNvPr id="0" name="图片 7"/>
                      <p:cNvPicPr/>
                      <p:nvPr/>
                    </p:nvPicPr>
                    <p:blipFill>
                      <a:blip r:embed="rId2"/>
                      <a:stretch>
                        <a:fillRect/>
                      </a:stretch>
                    </p:blipFill>
                    <p:spPr>
                      <a:xfrm>
                        <a:off x="953770" y="-179070"/>
                        <a:ext cx="4845685" cy="5188585"/>
                      </a:xfrm>
                      <a:prstGeom prst="rect">
                        <a:avLst/>
                      </a:prstGeom>
                    </p:spPr>
                  </p:pic>
                </p:oleObj>
              </mc:Fallback>
            </mc:AlternateContent>
          </a:graphicData>
        </a:graphic>
      </p:graphicFrame>
      <p:graphicFrame>
        <p:nvGraphicFramePr>
          <p:cNvPr id="9" name="对象 8"/>
          <p:cNvGraphicFramePr/>
          <p:nvPr/>
        </p:nvGraphicFramePr>
        <p:xfrm>
          <a:off x="5219700" y="545465"/>
          <a:ext cx="3771265" cy="654685"/>
        </p:xfrm>
        <a:graphic>
          <a:graphicData uri="http://schemas.openxmlformats.org/presentationml/2006/ole">
            <mc:AlternateContent xmlns:mc="http://schemas.openxmlformats.org/markup-compatibility/2006">
              <mc:Choice xmlns:v="urn:schemas-microsoft-com:vml" Requires="v">
                <p:oleObj spid="_x0000_s10" name="" r:id="rId3" imgW="3272790" imgH="701675" progId="Equation.DSMT4">
                  <p:embed/>
                </p:oleObj>
              </mc:Choice>
              <mc:Fallback>
                <p:oleObj name="" r:id="rId3" imgW="3272790" imgH="701675" progId="Equation.DSMT4">
                  <p:embed/>
                  <p:pic>
                    <p:nvPicPr>
                      <p:cNvPr id="0" name="图片 9"/>
                      <p:cNvPicPr/>
                      <p:nvPr/>
                    </p:nvPicPr>
                    <p:blipFill>
                      <a:blip r:embed="rId4"/>
                      <a:stretch>
                        <a:fillRect/>
                      </a:stretch>
                    </p:blipFill>
                    <p:spPr>
                      <a:xfrm>
                        <a:off x="5219700" y="545465"/>
                        <a:ext cx="3771265" cy="654685"/>
                      </a:xfrm>
                      <a:prstGeom prst="rect">
                        <a:avLst/>
                      </a:prstGeom>
                    </p:spPr>
                  </p:pic>
                </p:oleObj>
              </mc:Fallback>
            </mc:AlternateContent>
          </a:graphicData>
        </a:graphic>
      </p:graphicFrame>
      <p:graphicFrame>
        <p:nvGraphicFramePr>
          <p:cNvPr id="11" name="对象 10"/>
          <p:cNvGraphicFramePr/>
          <p:nvPr/>
        </p:nvGraphicFramePr>
        <p:xfrm>
          <a:off x="5775960" y="1287145"/>
          <a:ext cx="3056255" cy="543560"/>
        </p:xfrm>
        <a:graphic>
          <a:graphicData uri="http://schemas.openxmlformats.org/presentationml/2006/ole">
            <mc:AlternateContent xmlns:mc="http://schemas.openxmlformats.org/markup-compatibility/2006">
              <mc:Choice xmlns:v="urn:schemas-microsoft-com:vml" Requires="v">
                <p:oleObj spid="_x0000_s12" name="" r:id="rId5" imgW="2008505" imgH="491490" progId="Equation.DSMT4">
                  <p:embed/>
                </p:oleObj>
              </mc:Choice>
              <mc:Fallback>
                <p:oleObj name="" r:id="rId5" imgW="2008505" imgH="491490" progId="Equation.DSMT4">
                  <p:embed/>
                  <p:pic>
                    <p:nvPicPr>
                      <p:cNvPr id="0" name="图片 11"/>
                      <p:cNvPicPr/>
                      <p:nvPr/>
                    </p:nvPicPr>
                    <p:blipFill>
                      <a:blip r:embed="rId6"/>
                      <a:stretch>
                        <a:fillRect/>
                      </a:stretch>
                    </p:blipFill>
                    <p:spPr>
                      <a:xfrm>
                        <a:off x="5775960" y="1287145"/>
                        <a:ext cx="3056255" cy="543560"/>
                      </a:xfrm>
                      <a:prstGeom prst="rect">
                        <a:avLst/>
                      </a:prstGeom>
                    </p:spPr>
                  </p:pic>
                </p:oleObj>
              </mc:Fallback>
            </mc:AlternateContent>
          </a:graphicData>
        </a:graphic>
      </p:graphicFrame>
      <p:graphicFrame>
        <p:nvGraphicFramePr>
          <p:cNvPr id="2" name="对象 1"/>
          <p:cNvGraphicFramePr/>
          <p:nvPr/>
        </p:nvGraphicFramePr>
        <p:xfrm>
          <a:off x="5710555" y="1931035"/>
          <a:ext cx="3102610" cy="352425"/>
        </p:xfrm>
        <a:graphic>
          <a:graphicData uri="http://schemas.openxmlformats.org/presentationml/2006/ole">
            <mc:AlternateContent xmlns:mc="http://schemas.openxmlformats.org/markup-compatibility/2006">
              <mc:Choice xmlns:v="urn:schemas-microsoft-com:vml" Requires="v">
                <p:oleObj spid="_x0000_s4" name="" r:id="rId7" imgW="2971800" imgH="391795" progId="Equation.DSMT4">
                  <p:embed/>
                </p:oleObj>
              </mc:Choice>
              <mc:Fallback>
                <p:oleObj name="" r:id="rId7" imgW="2971800" imgH="391795" progId="Equation.DSMT4">
                  <p:embed/>
                  <p:pic>
                    <p:nvPicPr>
                      <p:cNvPr id="0" name="图片 3"/>
                      <p:cNvPicPr/>
                      <p:nvPr/>
                    </p:nvPicPr>
                    <p:blipFill>
                      <a:blip r:embed="rId8"/>
                      <a:stretch>
                        <a:fillRect/>
                      </a:stretch>
                    </p:blipFill>
                    <p:spPr>
                      <a:xfrm>
                        <a:off x="5710555" y="1931035"/>
                        <a:ext cx="3102610" cy="352425"/>
                      </a:xfrm>
                      <a:prstGeom prst="rect">
                        <a:avLst/>
                      </a:prstGeom>
                    </p:spPr>
                  </p:pic>
                </p:oleObj>
              </mc:Fallback>
            </mc:AlternateContent>
          </a:graphicData>
        </a:graphic>
      </p:graphicFrame>
    </p:spTree>
  </p:cSld>
  <p:clrMapOvr>
    <a:masterClrMapping/>
  </p:clrMapOvr>
  <p:transition spd="slow">
    <p:wipe/>
  </p:transition>
  <p:timing>
    <p:tnLst>
      <p:par>
        <p:cTn id="1" dur="indefinite" restart="never" nodeType="tmRoot"/>
      </p:par>
    </p:tnLst>
    <p:bldLst>
      <p:bldP spid="2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774478" y="657417"/>
            <a:ext cx="480259" cy="0"/>
          </a:xfrm>
          <a:prstGeom prst="line">
            <a:avLst/>
          </a:prstGeom>
          <a:ln w="9525">
            <a:solidFill>
              <a:srgbClr val="1B4367"/>
            </a:solidFill>
          </a:ln>
        </p:spPr>
        <p:style>
          <a:lnRef idx="1">
            <a:schemeClr val="accent1"/>
          </a:lnRef>
          <a:fillRef idx="0">
            <a:schemeClr val="accent1"/>
          </a:fillRef>
          <a:effectRef idx="0">
            <a:schemeClr val="accent1"/>
          </a:effectRef>
          <a:fontRef idx="minor">
            <a:schemeClr val="tx1"/>
          </a:fontRef>
        </p:style>
      </p:cxnSp>
      <p:graphicFrame>
        <p:nvGraphicFramePr>
          <p:cNvPr id="2" name="对象 1"/>
          <p:cNvGraphicFramePr/>
          <p:nvPr/>
        </p:nvGraphicFramePr>
        <p:xfrm>
          <a:off x="2114550" y="292100"/>
          <a:ext cx="2703830" cy="4559935"/>
        </p:xfrm>
        <a:graphic>
          <a:graphicData uri="http://schemas.openxmlformats.org/presentationml/2006/ole">
            <mc:AlternateContent xmlns:mc="http://schemas.openxmlformats.org/markup-compatibility/2006">
              <mc:Choice xmlns:v="urn:schemas-microsoft-com:vml" Requires="v">
                <p:oleObj spid="_x0000_s4" name="" r:id="rId1" imgW="1493520" imgH="2652395" progId="Visio.Drawing.11">
                  <p:embed/>
                </p:oleObj>
              </mc:Choice>
              <mc:Fallback>
                <p:oleObj name="" r:id="rId1" imgW="1493520" imgH="2652395" progId="Visio.Drawing.11">
                  <p:embed/>
                  <p:pic>
                    <p:nvPicPr>
                      <p:cNvPr id="0" name="图片 3"/>
                      <p:cNvPicPr/>
                      <p:nvPr/>
                    </p:nvPicPr>
                    <p:blipFill>
                      <a:blip r:embed="rId2"/>
                      <a:stretch>
                        <a:fillRect/>
                      </a:stretch>
                    </p:blipFill>
                    <p:spPr>
                      <a:xfrm>
                        <a:off x="2114550" y="292100"/>
                        <a:ext cx="2703830" cy="4559935"/>
                      </a:xfrm>
                      <a:prstGeom prst="rect">
                        <a:avLst/>
                      </a:prstGeom>
                    </p:spPr>
                  </p:pic>
                </p:oleObj>
              </mc:Fallback>
            </mc:AlternateContent>
          </a:graphicData>
        </a:graphic>
      </p:graphicFrame>
      <p:sp>
        <p:nvSpPr>
          <p:cNvPr id="5" name="文本框 4"/>
          <p:cNvSpPr txBox="1"/>
          <p:nvPr/>
        </p:nvSpPr>
        <p:spPr>
          <a:xfrm>
            <a:off x="587375" y="292100"/>
            <a:ext cx="1358265" cy="352425"/>
          </a:xfrm>
          <a:prstGeom prst="rect">
            <a:avLst/>
          </a:prstGeom>
          <a:noFill/>
        </p:spPr>
        <p:txBody>
          <a:bodyPr wrap="square" rtlCol="0">
            <a:spAutoFit/>
          </a:bodyPr>
          <a:p>
            <a:r>
              <a:rPr lang="en-US" altLang="zh-CN" sz="1700" b="1" dirty="0">
                <a:solidFill>
                  <a:srgbClr val="1B4367"/>
                </a:solidFill>
                <a:cs typeface="+mn-ea"/>
              </a:rPr>
              <a:t>CharCNN</a:t>
            </a:r>
            <a:endParaRPr lang="en-US" altLang="zh-CN" sz="1700" b="1" dirty="0">
              <a:solidFill>
                <a:srgbClr val="1B4367"/>
              </a:solidFill>
              <a:cs typeface="+mn-ea"/>
            </a:endParaRPr>
          </a:p>
        </p:txBody>
      </p:sp>
      <p:graphicFrame>
        <p:nvGraphicFramePr>
          <p:cNvPr id="6" name="对象 5"/>
          <p:cNvGraphicFramePr/>
          <p:nvPr/>
        </p:nvGraphicFramePr>
        <p:xfrm>
          <a:off x="5324475" y="1287145"/>
          <a:ext cx="3576320" cy="509905"/>
        </p:xfrm>
        <a:graphic>
          <a:graphicData uri="http://schemas.openxmlformats.org/presentationml/2006/ole">
            <mc:AlternateContent xmlns:mc="http://schemas.openxmlformats.org/markup-compatibility/2006">
              <mc:Choice xmlns:v="urn:schemas-microsoft-com:vml" Requires="v">
                <p:oleObj spid="_x0000_s7" name="" r:id="rId3" imgW="1282700" imgH="228600" progId="Equation.DSMT4">
                  <p:embed/>
                </p:oleObj>
              </mc:Choice>
              <mc:Fallback>
                <p:oleObj name="" r:id="rId3" imgW="1282700" imgH="228600" progId="Equation.DSMT4">
                  <p:embed/>
                  <p:pic>
                    <p:nvPicPr>
                      <p:cNvPr id="0" name="图片 6"/>
                      <p:cNvPicPr/>
                      <p:nvPr/>
                    </p:nvPicPr>
                    <p:blipFill>
                      <a:blip r:embed="rId4"/>
                      <a:stretch>
                        <a:fillRect/>
                      </a:stretch>
                    </p:blipFill>
                    <p:spPr>
                      <a:xfrm>
                        <a:off x="5324475" y="1287145"/>
                        <a:ext cx="3576320" cy="509905"/>
                      </a:xfrm>
                      <a:prstGeom prst="rect">
                        <a:avLst/>
                      </a:prstGeom>
                    </p:spPr>
                  </p:pic>
                </p:oleObj>
              </mc:Fallback>
            </mc:AlternateContent>
          </a:graphicData>
        </a:graphic>
      </p:graphicFrame>
      <p:graphicFrame>
        <p:nvGraphicFramePr>
          <p:cNvPr id="8" name="对象 7"/>
          <p:cNvGraphicFramePr/>
          <p:nvPr/>
        </p:nvGraphicFramePr>
        <p:xfrm>
          <a:off x="5402580" y="2147570"/>
          <a:ext cx="2616200" cy="403860"/>
        </p:xfrm>
        <a:graphic>
          <a:graphicData uri="http://schemas.openxmlformats.org/presentationml/2006/ole">
            <mc:AlternateContent xmlns:mc="http://schemas.openxmlformats.org/markup-compatibility/2006">
              <mc:Choice xmlns:v="urn:schemas-microsoft-com:vml" Requires="v">
                <p:oleObj spid="_x0000_s9" name="" r:id="rId5" imgW="2339975" imgH="394335" progId="Equation.DSMT4">
                  <p:embed/>
                </p:oleObj>
              </mc:Choice>
              <mc:Fallback>
                <p:oleObj name="" r:id="rId5" imgW="2339975" imgH="394335" progId="Equation.DSMT4">
                  <p:embed/>
                  <p:pic>
                    <p:nvPicPr>
                      <p:cNvPr id="0" name="图片 8"/>
                      <p:cNvPicPr/>
                      <p:nvPr/>
                    </p:nvPicPr>
                    <p:blipFill>
                      <a:blip r:embed="rId6"/>
                      <a:stretch>
                        <a:fillRect/>
                      </a:stretch>
                    </p:blipFill>
                    <p:spPr>
                      <a:xfrm>
                        <a:off x="5402580" y="2147570"/>
                        <a:ext cx="2616200" cy="403860"/>
                      </a:xfrm>
                      <a:prstGeom prst="rect">
                        <a:avLst/>
                      </a:prstGeom>
                    </p:spPr>
                  </p:pic>
                </p:oleObj>
              </mc:Fallback>
            </mc:AlternateContent>
          </a:graphicData>
        </a:graphic>
      </p:graphicFrame>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0" name="椭圆 99"/>
          <p:cNvSpPr/>
          <p:nvPr/>
        </p:nvSpPr>
        <p:spPr>
          <a:xfrm>
            <a:off x="3819635" y="1089058"/>
            <a:ext cx="1500028" cy="1500028"/>
          </a:xfrm>
          <a:prstGeom prst="ellipse">
            <a:avLst/>
          </a:prstGeom>
          <a:solidFill>
            <a:srgbClr val="1B4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1"/>
          <p:cNvSpPr txBox="1"/>
          <p:nvPr/>
        </p:nvSpPr>
        <p:spPr>
          <a:xfrm>
            <a:off x="2115185" y="2698115"/>
            <a:ext cx="4929505" cy="591185"/>
          </a:xfrm>
          <a:prstGeom prst="rect">
            <a:avLst/>
          </a:prstGeom>
          <a:noFill/>
        </p:spPr>
        <p:txBody>
          <a:bodyPr wrap="square" lIns="68580" tIns="34290" rIns="68580" bIns="34290" rtlCol="0">
            <a:spAutoFit/>
          </a:bodyPr>
          <a:lstStyle/>
          <a:p>
            <a:pPr algn="ctr"/>
            <a:r>
              <a:rPr lang="en-US" altLang="zh-CN" sz="3400" b="1" dirty="0">
                <a:solidFill>
                  <a:srgbClr val="1B4367"/>
                </a:solidFill>
                <a:cs typeface="+mn-ea"/>
                <a:sym typeface="+mn-lt"/>
              </a:rPr>
              <a:t>Experiment</a:t>
            </a:r>
            <a:endParaRPr lang="en-US" altLang="zh-CN" sz="3400" b="1" dirty="0">
              <a:solidFill>
                <a:srgbClr val="1B4367"/>
              </a:solidFill>
              <a:cs typeface="+mn-ea"/>
              <a:sym typeface="+mn-lt"/>
            </a:endParaRPr>
          </a:p>
        </p:txBody>
      </p:sp>
      <p:sp>
        <p:nvSpPr>
          <p:cNvPr id="103" name="文本框 11"/>
          <p:cNvSpPr txBox="1"/>
          <p:nvPr/>
        </p:nvSpPr>
        <p:spPr>
          <a:xfrm>
            <a:off x="3713476" y="1575042"/>
            <a:ext cx="1732894" cy="838691"/>
          </a:xfrm>
          <a:prstGeom prst="rect">
            <a:avLst/>
          </a:prstGeom>
          <a:noFill/>
        </p:spPr>
        <p:txBody>
          <a:bodyPr wrap="square" lIns="68580" tIns="34290" rIns="68580" bIns="34290" rtlCol="0">
            <a:spAutoFit/>
          </a:bodyPr>
          <a:lstStyle/>
          <a:p>
            <a:pPr algn="ctr">
              <a:lnSpc>
                <a:spcPts val="3000"/>
              </a:lnSpc>
            </a:pPr>
            <a:r>
              <a:rPr lang="en-US" altLang="zh-CN" sz="5400" dirty="0" smtClean="0">
                <a:solidFill>
                  <a:schemeClr val="bg1"/>
                </a:solidFill>
                <a:cs typeface="+mn-ea"/>
                <a:sym typeface="+mn-lt"/>
              </a:rPr>
              <a:t>03</a:t>
            </a:r>
            <a:endParaRPr lang="zh-CN" altLang="en-US" sz="5400" dirty="0">
              <a:solidFill>
                <a:schemeClr val="bg1"/>
              </a:solidFill>
              <a:cs typeface="+mn-ea"/>
              <a:sym typeface="+mn-lt"/>
            </a:endParaRPr>
          </a:p>
          <a:p>
            <a:pPr algn="ctr">
              <a:lnSpc>
                <a:spcPts val="3000"/>
              </a:lnSpc>
            </a:pPr>
            <a:r>
              <a:rPr lang="en-US" altLang="zh-CN" sz="2400" dirty="0" smtClean="0">
                <a:solidFill>
                  <a:schemeClr val="bg1"/>
                </a:solidFill>
                <a:cs typeface="+mn-ea"/>
                <a:sym typeface="+mn-lt"/>
              </a:rPr>
              <a:t>PART </a:t>
            </a:r>
            <a:endParaRPr lang="en-US" altLang="zh-CN" sz="2400" dirty="0" smtClean="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heel(1)">
                                      <p:cBhvr>
                                        <p:cTn id="7" dur="600"/>
                                        <p:tgtEl>
                                          <p:spTgt spid="100"/>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p:cTn id="11" dur="500" fill="hold"/>
                                        <p:tgtEl>
                                          <p:spTgt spid="103"/>
                                        </p:tgtEl>
                                        <p:attrNameLst>
                                          <p:attrName>ppt_w</p:attrName>
                                        </p:attrNameLst>
                                      </p:cBhvr>
                                      <p:tavLst>
                                        <p:tav tm="0">
                                          <p:val>
                                            <p:fltVal val="0"/>
                                          </p:val>
                                        </p:tav>
                                        <p:tav tm="100000">
                                          <p:val>
                                            <p:strVal val="#ppt_w"/>
                                          </p:val>
                                        </p:tav>
                                      </p:tavLst>
                                    </p:anim>
                                    <p:anim calcmode="lin" valueType="num">
                                      <p:cBhvr>
                                        <p:cTn id="12" dur="500" fill="hold"/>
                                        <p:tgtEl>
                                          <p:spTgt spid="103"/>
                                        </p:tgtEl>
                                        <p:attrNameLst>
                                          <p:attrName>ppt_h</p:attrName>
                                        </p:attrNameLst>
                                      </p:cBhvr>
                                      <p:tavLst>
                                        <p:tav tm="0">
                                          <p:val>
                                            <p:fltVal val="0"/>
                                          </p:val>
                                        </p:tav>
                                        <p:tav tm="100000">
                                          <p:val>
                                            <p:strVal val="#ppt_h"/>
                                          </p:val>
                                        </p:tav>
                                      </p:tavLst>
                                    </p:anim>
                                    <p:animEffect transition="in" filter="fade">
                                      <p:cBhvr>
                                        <p:cTn id="13" dur="500"/>
                                        <p:tgtEl>
                                          <p:spTgt spid="103"/>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01"/>
                                        </p:tgtEl>
                                        <p:attrNameLst>
                                          <p:attrName>style.visibility</p:attrName>
                                        </p:attrNameLst>
                                      </p:cBhvr>
                                      <p:to>
                                        <p:strVal val="visible"/>
                                      </p:to>
                                    </p:set>
                                    <p:anim calcmode="lin" valueType="num">
                                      <p:cBhvr>
                                        <p:cTn id="17" dur="500" fill="hold"/>
                                        <p:tgtEl>
                                          <p:spTgt spid="10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01"/>
                                        </p:tgtEl>
                                        <p:attrNameLst>
                                          <p:attrName>ppt_y</p:attrName>
                                        </p:attrNameLst>
                                      </p:cBhvr>
                                      <p:tavLst>
                                        <p:tav tm="0">
                                          <p:val>
                                            <p:strVal val="#ppt_y"/>
                                          </p:val>
                                        </p:tav>
                                        <p:tav tm="100000">
                                          <p:val>
                                            <p:strVal val="#ppt_y"/>
                                          </p:val>
                                        </p:tav>
                                      </p:tavLst>
                                    </p:anim>
                                    <p:anim calcmode="lin" valueType="num">
                                      <p:cBhvr>
                                        <p:cTn id="19" dur="500" fill="hold"/>
                                        <p:tgtEl>
                                          <p:spTgt spid="10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0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p:bldP spid="103" grpId="0"/>
    </p:bldLst>
  </p:timing>
</p:sld>
</file>

<file path=ppt/theme/theme1.xml><?xml version="1.0" encoding="utf-8"?>
<a:theme xmlns:a="http://schemas.openxmlformats.org/drawingml/2006/main" name="夏雨家 https://xnwe.taobao.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1518</Words>
  <Application>WPS 演示</Application>
  <PresentationFormat>全屏显示(16:9)</PresentationFormat>
  <Paragraphs>58</Paragraphs>
  <Slides>13</Slides>
  <Notes>23</Notes>
  <HiddenSlides>0</HiddenSlides>
  <MMClips>1</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7</vt:i4>
      </vt:variant>
      <vt:variant>
        <vt:lpstr>幻灯片标题</vt:lpstr>
      </vt:variant>
      <vt:variant>
        <vt:i4>13</vt:i4>
      </vt:variant>
    </vt:vector>
  </HeadingPairs>
  <TitlesOfParts>
    <vt:vector size="28" baseType="lpstr">
      <vt:lpstr>Arial</vt:lpstr>
      <vt:lpstr>宋体</vt:lpstr>
      <vt:lpstr>Wingdings</vt:lpstr>
      <vt:lpstr>Times New Roman</vt:lpstr>
      <vt:lpstr>微软雅黑</vt:lpstr>
      <vt:lpstr>Arial Unicode MS</vt:lpstr>
      <vt:lpstr>Calibri</vt:lpstr>
      <vt:lpstr>夏雨家 https://xnwe.taobao.com/</vt:lpstr>
      <vt:lpstr>Visio.Drawing.11</vt:lpstr>
      <vt:lpstr>Equation.DSMT4</vt:lpstr>
      <vt:lpstr>Equation.DSMT4</vt:lpstr>
      <vt:lpstr>Equation.DSMT4</vt:lpstr>
      <vt:lpstr>Visio.Drawing.11</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简约线条创意毕业论文答辩开题报告动态PPT模板</dc:title>
  <dc:creator>qzuser</dc:creator>
  <cp:keywords>qzuser</cp:keywords>
  <cp:category>qzuser</cp:category>
  <cp:lastModifiedBy>WPS_1609336823</cp:lastModifiedBy>
  <cp:revision>116</cp:revision>
  <dcterms:created xsi:type="dcterms:W3CDTF">2018-11-08T00:27:00Z</dcterms:created>
  <dcterms:modified xsi:type="dcterms:W3CDTF">2021-01-17T06:04:52Z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